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31" r:id="rId1"/>
    <p:sldMasterId id="2147483849" r:id="rId2"/>
    <p:sldMasterId id="2147483867" r:id="rId3"/>
  </p:sldMasterIdLst>
  <p:sldIdLst>
    <p:sldId id="348" r:id="rId4"/>
    <p:sldId id="257" r:id="rId5"/>
    <p:sldId id="261" r:id="rId6"/>
    <p:sldId id="262" r:id="rId7"/>
    <p:sldId id="266" r:id="rId8"/>
    <p:sldId id="265" r:id="rId9"/>
    <p:sldId id="457" r:id="rId10"/>
    <p:sldId id="450" r:id="rId11"/>
    <p:sldId id="443" r:id="rId12"/>
    <p:sldId id="451" r:id="rId13"/>
    <p:sldId id="452" r:id="rId14"/>
    <p:sldId id="444" r:id="rId15"/>
    <p:sldId id="445" r:id="rId16"/>
    <p:sldId id="447" r:id="rId17"/>
    <p:sldId id="448" r:id="rId18"/>
    <p:sldId id="461" r:id="rId19"/>
    <p:sldId id="462" r:id="rId20"/>
    <p:sldId id="463" r:id="rId21"/>
    <p:sldId id="464" r:id="rId22"/>
    <p:sldId id="440" r:id="rId23"/>
    <p:sldId id="497" r:id="rId24"/>
    <p:sldId id="260" r:id="rId25"/>
    <p:sldId id="267" r:id="rId26"/>
    <p:sldId id="258" r:id="rId27"/>
    <p:sldId id="268" r:id="rId28"/>
    <p:sldId id="459" r:id="rId29"/>
    <p:sldId id="458" r:id="rId30"/>
    <p:sldId id="269" r:id="rId31"/>
    <p:sldId id="460" r:id="rId32"/>
    <p:sldId id="270" r:id="rId33"/>
    <p:sldId id="346" r:id="rId34"/>
    <p:sldId id="271" r:id="rId35"/>
    <p:sldId id="272" r:id="rId36"/>
    <p:sldId id="273" r:id="rId37"/>
    <p:sldId id="275" r:id="rId38"/>
    <p:sldId id="312" r:id="rId39"/>
    <p:sldId id="317" r:id="rId40"/>
    <p:sldId id="313" r:id="rId41"/>
    <p:sldId id="331" r:id="rId42"/>
    <p:sldId id="365" r:id="rId43"/>
    <p:sldId id="333" r:id="rId44"/>
    <p:sldId id="480" r:id="rId45"/>
    <p:sldId id="481" r:id="rId46"/>
    <p:sldId id="482" r:id="rId47"/>
    <p:sldId id="483" r:id="rId48"/>
    <p:sldId id="484" r:id="rId49"/>
    <p:sldId id="368" r:id="rId50"/>
    <p:sldId id="369" r:id="rId51"/>
    <p:sldId id="370" r:id="rId52"/>
    <p:sldId id="371" r:id="rId53"/>
    <p:sldId id="372" r:id="rId54"/>
    <p:sldId id="378" r:id="rId55"/>
    <p:sldId id="375" r:id="rId56"/>
    <p:sldId id="376" r:id="rId57"/>
    <p:sldId id="377" r:id="rId58"/>
    <p:sldId id="373" r:id="rId59"/>
    <p:sldId id="374" r:id="rId60"/>
    <p:sldId id="379" r:id="rId61"/>
    <p:sldId id="380" r:id="rId62"/>
    <p:sldId id="381" r:id="rId63"/>
    <p:sldId id="382" r:id="rId64"/>
    <p:sldId id="383" r:id="rId65"/>
    <p:sldId id="384" r:id="rId66"/>
    <p:sldId id="389" r:id="rId67"/>
    <p:sldId id="385" r:id="rId68"/>
    <p:sldId id="386" r:id="rId69"/>
    <p:sldId id="387" r:id="rId70"/>
    <p:sldId id="390" r:id="rId71"/>
    <p:sldId id="467" r:id="rId72"/>
    <p:sldId id="469" r:id="rId73"/>
    <p:sldId id="470" r:id="rId74"/>
    <p:sldId id="471" r:id="rId75"/>
    <p:sldId id="472" r:id="rId76"/>
    <p:sldId id="473" r:id="rId77"/>
    <p:sldId id="474" r:id="rId78"/>
    <p:sldId id="290" r:id="rId79"/>
    <p:sldId id="291" r:id="rId80"/>
    <p:sldId id="402" r:id="rId81"/>
    <p:sldId id="276" r:id="rId82"/>
    <p:sldId id="292" r:id="rId83"/>
    <p:sldId id="293" r:id="rId84"/>
    <p:sldId id="294" r:id="rId85"/>
    <p:sldId id="295" r:id="rId86"/>
    <p:sldId id="296" r:id="rId87"/>
    <p:sldId id="297" r:id="rId88"/>
    <p:sldId id="298" r:id="rId89"/>
    <p:sldId id="299" r:id="rId90"/>
    <p:sldId id="300" r:id="rId91"/>
    <p:sldId id="302" r:id="rId92"/>
    <p:sldId id="303" r:id="rId93"/>
    <p:sldId id="404" r:id="rId94"/>
    <p:sldId id="305" r:id="rId95"/>
    <p:sldId id="277" r:id="rId96"/>
    <p:sldId id="335" r:id="rId97"/>
    <p:sldId id="336" r:id="rId98"/>
    <p:sldId id="274" r:id="rId99"/>
    <p:sldId id="278" r:id="rId100"/>
    <p:sldId id="279" r:id="rId101"/>
    <p:sldId id="280" r:id="rId102"/>
    <p:sldId id="282" r:id="rId103"/>
    <p:sldId id="283" r:id="rId104"/>
    <p:sldId id="284" r:id="rId105"/>
    <p:sldId id="285" r:id="rId106"/>
    <p:sldId id="417" r:id="rId107"/>
    <p:sldId id="286" r:id="rId108"/>
    <p:sldId id="410" r:id="rId109"/>
    <p:sldId id="411" r:id="rId110"/>
    <p:sldId id="412" r:id="rId111"/>
    <p:sldId id="413" r:id="rId112"/>
    <p:sldId id="415" r:id="rId113"/>
    <p:sldId id="416" r:id="rId114"/>
    <p:sldId id="418" r:id="rId115"/>
    <p:sldId id="419" r:id="rId116"/>
    <p:sldId id="424" r:id="rId117"/>
    <p:sldId id="425" r:id="rId118"/>
    <p:sldId id="426" r:id="rId119"/>
    <p:sldId id="427" r:id="rId120"/>
    <p:sldId id="429" r:id="rId121"/>
    <p:sldId id="431" r:id="rId122"/>
    <p:sldId id="492" r:id="rId123"/>
    <p:sldId id="493" r:id="rId124"/>
    <p:sldId id="494" r:id="rId125"/>
    <p:sldId id="495" r:id="rId126"/>
    <p:sldId id="496" r:id="rId127"/>
    <p:sldId id="287" r:id="rId128"/>
    <p:sldId id="288" r:id="rId129"/>
    <p:sldId id="289" r:id="rId130"/>
    <p:sldId id="281" r:id="rId131"/>
    <p:sldId id="306" r:id="rId132"/>
    <p:sldId id="347" r:id="rId133"/>
    <p:sldId id="318" r:id="rId134"/>
    <p:sldId id="319" r:id="rId135"/>
    <p:sldId id="320" r:id="rId136"/>
    <p:sldId id="321" r:id="rId137"/>
    <p:sldId id="324" r:id="rId138"/>
    <p:sldId id="349" r:id="rId139"/>
    <p:sldId id="351" r:id="rId140"/>
    <p:sldId id="310" r:id="rId141"/>
    <p:sldId id="340" r:id="rId142"/>
    <p:sldId id="341" r:id="rId143"/>
    <p:sldId id="345" r:id="rId144"/>
    <p:sldId id="350" r:id="rId145"/>
    <p:sldId id="353" r:id="rId146"/>
    <p:sldId id="352" r:id="rId147"/>
    <p:sldId id="354" r:id="rId148"/>
    <p:sldId id="355" r:id="rId149"/>
    <p:sldId id="356" r:id="rId150"/>
    <p:sldId id="357" r:id="rId151"/>
    <p:sldId id="358" r:id="rId152"/>
    <p:sldId id="361" r:id="rId153"/>
    <p:sldId id="362" r:id="rId154"/>
    <p:sldId id="363" r:id="rId155"/>
    <p:sldId id="485" r:id="rId156"/>
    <p:sldId id="486" r:id="rId157"/>
    <p:sldId id="487" r:id="rId158"/>
    <p:sldId id="489" r:id="rId159"/>
    <p:sldId id="498" r:id="rId160"/>
    <p:sldId id="500" r:id="rId161"/>
    <p:sldId id="501" r:id="rId162"/>
    <p:sldId id="502" r:id="rId163"/>
    <p:sldId id="503" r:id="rId164"/>
    <p:sldId id="504" r:id="rId165"/>
    <p:sldId id="507" r:id="rId166"/>
    <p:sldId id="508" r:id="rId167"/>
    <p:sldId id="517" r:id="rId168"/>
    <p:sldId id="509" r:id="rId169"/>
    <p:sldId id="510" r:id="rId170"/>
    <p:sldId id="511" r:id="rId171"/>
    <p:sldId id="512" r:id="rId172"/>
    <p:sldId id="513" r:id="rId173"/>
    <p:sldId id="505" r:id="rId174"/>
    <p:sldId id="506" r:id="rId175"/>
    <p:sldId id="514" r:id="rId176"/>
    <p:sldId id="515" r:id="rId177"/>
    <p:sldId id="516" r:id="rId178"/>
    <p:sldId id="400" r:id="rId179"/>
    <p:sldId id="490" r:id="rId180"/>
    <p:sldId id="401" r:id="rId1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E42C924-52DF-C24B-98C9-120D70E3E68C}">
          <p14:sldIdLst>
            <p14:sldId id="348"/>
            <p14:sldId id="257"/>
            <p14:sldId id="261"/>
            <p14:sldId id="262"/>
            <p14:sldId id="266"/>
            <p14:sldId id="265"/>
            <p14:sldId id="457"/>
            <p14:sldId id="450"/>
            <p14:sldId id="443"/>
            <p14:sldId id="451"/>
            <p14:sldId id="452"/>
            <p14:sldId id="444"/>
            <p14:sldId id="445"/>
            <p14:sldId id="447"/>
            <p14:sldId id="448"/>
            <p14:sldId id="461"/>
            <p14:sldId id="462"/>
            <p14:sldId id="463"/>
            <p14:sldId id="464"/>
            <p14:sldId id="440"/>
            <p14:sldId id="497"/>
            <p14:sldId id="260"/>
            <p14:sldId id="267"/>
            <p14:sldId id="258"/>
            <p14:sldId id="268"/>
            <p14:sldId id="459"/>
            <p14:sldId id="458"/>
            <p14:sldId id="269"/>
            <p14:sldId id="460"/>
            <p14:sldId id="270"/>
            <p14:sldId id="346"/>
            <p14:sldId id="271"/>
            <p14:sldId id="272"/>
            <p14:sldId id="273"/>
            <p14:sldId id="275"/>
            <p14:sldId id="312"/>
            <p14:sldId id="317"/>
            <p14:sldId id="313"/>
            <p14:sldId id="331"/>
            <p14:sldId id="365"/>
            <p14:sldId id="333"/>
            <p14:sldId id="480"/>
            <p14:sldId id="481"/>
            <p14:sldId id="482"/>
            <p14:sldId id="483"/>
            <p14:sldId id="484"/>
            <p14:sldId id="368"/>
            <p14:sldId id="369"/>
            <p14:sldId id="370"/>
            <p14:sldId id="371"/>
            <p14:sldId id="372"/>
            <p14:sldId id="378"/>
            <p14:sldId id="375"/>
            <p14:sldId id="376"/>
            <p14:sldId id="377"/>
            <p14:sldId id="373"/>
            <p14:sldId id="374"/>
            <p14:sldId id="379"/>
            <p14:sldId id="380"/>
            <p14:sldId id="381"/>
            <p14:sldId id="382"/>
            <p14:sldId id="383"/>
            <p14:sldId id="384"/>
            <p14:sldId id="389"/>
            <p14:sldId id="385"/>
            <p14:sldId id="386"/>
            <p14:sldId id="387"/>
            <p14:sldId id="390"/>
            <p14:sldId id="467"/>
            <p14:sldId id="469"/>
            <p14:sldId id="470"/>
            <p14:sldId id="471"/>
            <p14:sldId id="472"/>
            <p14:sldId id="473"/>
            <p14:sldId id="474"/>
            <p14:sldId id="290"/>
            <p14:sldId id="291"/>
            <p14:sldId id="402"/>
            <p14:sldId id="276"/>
            <p14:sldId id="292"/>
            <p14:sldId id="293"/>
            <p14:sldId id="294"/>
            <p14:sldId id="295"/>
            <p14:sldId id="296"/>
            <p14:sldId id="297"/>
            <p14:sldId id="298"/>
            <p14:sldId id="299"/>
            <p14:sldId id="300"/>
            <p14:sldId id="302"/>
            <p14:sldId id="303"/>
            <p14:sldId id="404"/>
            <p14:sldId id="305"/>
            <p14:sldId id="277"/>
            <p14:sldId id="335"/>
            <p14:sldId id="336"/>
            <p14:sldId id="274"/>
            <p14:sldId id="278"/>
            <p14:sldId id="279"/>
            <p14:sldId id="280"/>
            <p14:sldId id="282"/>
            <p14:sldId id="283"/>
            <p14:sldId id="284"/>
            <p14:sldId id="285"/>
            <p14:sldId id="417"/>
            <p14:sldId id="286"/>
            <p14:sldId id="410"/>
            <p14:sldId id="411"/>
            <p14:sldId id="412"/>
            <p14:sldId id="413"/>
            <p14:sldId id="415"/>
            <p14:sldId id="416"/>
            <p14:sldId id="418"/>
            <p14:sldId id="419"/>
            <p14:sldId id="424"/>
            <p14:sldId id="425"/>
            <p14:sldId id="426"/>
            <p14:sldId id="427"/>
            <p14:sldId id="429"/>
            <p14:sldId id="431"/>
            <p14:sldId id="492"/>
            <p14:sldId id="493"/>
            <p14:sldId id="494"/>
            <p14:sldId id="495"/>
            <p14:sldId id="496"/>
            <p14:sldId id="287"/>
            <p14:sldId id="288"/>
            <p14:sldId id="289"/>
            <p14:sldId id="281"/>
            <p14:sldId id="306"/>
            <p14:sldId id="347"/>
            <p14:sldId id="318"/>
            <p14:sldId id="319"/>
            <p14:sldId id="320"/>
            <p14:sldId id="321"/>
            <p14:sldId id="324"/>
            <p14:sldId id="349"/>
            <p14:sldId id="351"/>
            <p14:sldId id="310"/>
            <p14:sldId id="340"/>
            <p14:sldId id="341"/>
            <p14:sldId id="345"/>
            <p14:sldId id="350"/>
            <p14:sldId id="353"/>
            <p14:sldId id="352"/>
            <p14:sldId id="354"/>
            <p14:sldId id="355"/>
            <p14:sldId id="356"/>
            <p14:sldId id="357"/>
            <p14:sldId id="358"/>
            <p14:sldId id="361"/>
            <p14:sldId id="362"/>
            <p14:sldId id="363"/>
            <p14:sldId id="485"/>
            <p14:sldId id="486"/>
            <p14:sldId id="487"/>
            <p14:sldId id="489"/>
            <p14:sldId id="498"/>
            <p14:sldId id="500"/>
            <p14:sldId id="501"/>
            <p14:sldId id="502"/>
            <p14:sldId id="503"/>
            <p14:sldId id="504"/>
            <p14:sldId id="507"/>
            <p14:sldId id="508"/>
            <p14:sldId id="517"/>
            <p14:sldId id="509"/>
            <p14:sldId id="510"/>
            <p14:sldId id="511"/>
            <p14:sldId id="512"/>
            <p14:sldId id="513"/>
            <p14:sldId id="505"/>
            <p14:sldId id="506"/>
            <p14:sldId id="514"/>
            <p14:sldId id="515"/>
            <p14:sldId id="516"/>
            <p14:sldId id="400"/>
            <p14:sldId id="490"/>
            <p14:sldId id="4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51"/>
    <p:restoredTop sz="94674"/>
  </p:normalViewPr>
  <p:slideViewPr>
    <p:cSldViewPr snapToGrid="0" snapToObjects="1">
      <p:cViewPr varScale="1">
        <p:scale>
          <a:sx n="103" d="100"/>
          <a:sy n="103" d="100"/>
        </p:scale>
        <p:origin x="184"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presProps" Target="presProps.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7/31/18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8487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77418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242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46534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17256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7/31/18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88532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7/31/18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406943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04684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73918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7/31/18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3355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10631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94669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03175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0209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7/31/18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8288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7/31/18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99580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7/31/18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00214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2117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32079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39524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14216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76267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05635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4815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7/31/18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9236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7/31/18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452975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977923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66164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0A74-C14E-8541-9F0F-545F67A486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801F1B-B08E-BB47-83C4-1C2C4ADF63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3F621D-D0DA-CD4F-9170-1A456C325BE8}"/>
              </a:ext>
            </a:extLst>
          </p:cNvPr>
          <p:cNvSpPr>
            <a:spLocks noGrp="1"/>
          </p:cNvSpPr>
          <p:nvPr>
            <p:ph type="dt" sz="half" idx="10"/>
          </p:nvPr>
        </p:nvSpPr>
        <p:spPr/>
        <p:txBody>
          <a:bodyPr/>
          <a:lstStyle/>
          <a:p>
            <a:fld id="{48A87A34-81AB-432B-8DAE-1953F412C126}" type="datetimeFigureOut">
              <a:rPr lang="en-US" smtClean="0"/>
              <a:t>7/31/18</a:t>
            </a:fld>
            <a:endParaRPr lang="en-US" dirty="0"/>
          </a:p>
        </p:txBody>
      </p:sp>
      <p:sp>
        <p:nvSpPr>
          <p:cNvPr id="5" name="Footer Placeholder 4">
            <a:extLst>
              <a:ext uri="{FF2B5EF4-FFF2-40B4-BE49-F238E27FC236}">
                <a16:creationId xmlns:a16="http://schemas.microsoft.com/office/drawing/2014/main" id="{ABB9DEA2-36A3-464F-867F-37DF0CD1B99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A8581A-B8E6-AE43-ABC6-1190FFA1EFD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49011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F250-2ADB-134E-83D4-02F108835B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733B90-9C95-DF48-A226-5D3BD8B773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1270E0-32E3-E444-9953-A424C2E6D33C}"/>
              </a:ext>
            </a:extLst>
          </p:cNvPr>
          <p:cNvSpPr>
            <a:spLocks noGrp="1"/>
          </p:cNvSpPr>
          <p:nvPr>
            <p:ph type="dt" sz="half" idx="10"/>
          </p:nvPr>
        </p:nvSpPr>
        <p:spPr/>
        <p:txBody>
          <a:bodyPr/>
          <a:lstStyle/>
          <a:p>
            <a:fld id="{48A87A34-81AB-432B-8DAE-1953F412C126}" type="datetimeFigureOut">
              <a:rPr lang="en-US" smtClean="0"/>
              <a:t>7/31/18</a:t>
            </a:fld>
            <a:endParaRPr lang="en-US" dirty="0"/>
          </a:p>
        </p:txBody>
      </p:sp>
      <p:sp>
        <p:nvSpPr>
          <p:cNvPr id="5" name="Footer Placeholder 4">
            <a:extLst>
              <a:ext uri="{FF2B5EF4-FFF2-40B4-BE49-F238E27FC236}">
                <a16:creationId xmlns:a16="http://schemas.microsoft.com/office/drawing/2014/main" id="{6E0F60DA-BC38-1A48-9E4F-D36EDFB583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AA7291D-F867-0F41-A6AD-6D37701B46D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13059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EEA19-F821-3C47-8F3C-3154E00918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255221-7A50-DB4A-B6C5-6D385A308D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B796A3E-B6CD-3642-A1A0-0489F75AD5AA}"/>
              </a:ext>
            </a:extLst>
          </p:cNvPr>
          <p:cNvSpPr>
            <a:spLocks noGrp="1"/>
          </p:cNvSpPr>
          <p:nvPr>
            <p:ph type="dt" sz="half" idx="10"/>
          </p:nvPr>
        </p:nvSpPr>
        <p:spPr/>
        <p:txBody>
          <a:bodyPr/>
          <a:lstStyle/>
          <a:p>
            <a:fld id="{48A87A34-81AB-432B-8DAE-1953F412C126}" type="datetimeFigureOut">
              <a:rPr lang="en-US" smtClean="0"/>
              <a:t>7/31/18</a:t>
            </a:fld>
            <a:endParaRPr lang="en-US" dirty="0"/>
          </a:p>
        </p:txBody>
      </p:sp>
      <p:sp>
        <p:nvSpPr>
          <p:cNvPr id="5" name="Footer Placeholder 4">
            <a:extLst>
              <a:ext uri="{FF2B5EF4-FFF2-40B4-BE49-F238E27FC236}">
                <a16:creationId xmlns:a16="http://schemas.microsoft.com/office/drawing/2014/main" id="{06FBC0B3-6AF2-5D46-819F-9CD13CCEA0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7AA43D7-3444-ED40-A579-8BAB3429A3D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4648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B2091-3E42-954B-B472-94AAE69B22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0B942B-93D7-924C-B8C0-58B15F1E17B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A19BDA-0A60-D24F-934D-3C198F0A11D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FF00A2-3F9D-0D4A-86DF-E7B9189E8626}"/>
              </a:ext>
            </a:extLst>
          </p:cNvPr>
          <p:cNvSpPr>
            <a:spLocks noGrp="1"/>
          </p:cNvSpPr>
          <p:nvPr>
            <p:ph type="dt" sz="half" idx="10"/>
          </p:nvPr>
        </p:nvSpPr>
        <p:spPr/>
        <p:txBody>
          <a:bodyPr/>
          <a:lstStyle/>
          <a:p>
            <a:fld id="{48A87A34-81AB-432B-8DAE-1953F412C126}" type="datetimeFigureOut">
              <a:rPr lang="en-US" smtClean="0"/>
              <a:t>7/31/18</a:t>
            </a:fld>
            <a:endParaRPr lang="en-US" dirty="0"/>
          </a:p>
        </p:txBody>
      </p:sp>
      <p:sp>
        <p:nvSpPr>
          <p:cNvPr id="6" name="Footer Placeholder 5">
            <a:extLst>
              <a:ext uri="{FF2B5EF4-FFF2-40B4-BE49-F238E27FC236}">
                <a16:creationId xmlns:a16="http://schemas.microsoft.com/office/drawing/2014/main" id="{A3F48494-9EE6-D34E-82AF-EB509BCF3A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26FB603-CD5A-8D46-A925-B76B0205B8F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99792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AFAAF-7DA0-054C-84A7-9B8444ACDB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09063C-53EA-084D-B1FC-F157CF8FA2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68BFA93-06A0-CE49-9822-BB8CE818DFA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4C02DD-A851-DE49-ABA8-5D97E839C8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F814FCE-2196-814C-9B9B-7A8113AF32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25AF1D-600E-5D4A-8944-4C892B119CDA}"/>
              </a:ext>
            </a:extLst>
          </p:cNvPr>
          <p:cNvSpPr>
            <a:spLocks noGrp="1"/>
          </p:cNvSpPr>
          <p:nvPr>
            <p:ph type="dt" sz="half" idx="10"/>
          </p:nvPr>
        </p:nvSpPr>
        <p:spPr/>
        <p:txBody>
          <a:bodyPr/>
          <a:lstStyle/>
          <a:p>
            <a:fld id="{48A87A34-81AB-432B-8DAE-1953F412C126}" type="datetimeFigureOut">
              <a:rPr lang="en-US" smtClean="0"/>
              <a:t>7/31/18</a:t>
            </a:fld>
            <a:endParaRPr lang="en-US" dirty="0"/>
          </a:p>
        </p:txBody>
      </p:sp>
      <p:sp>
        <p:nvSpPr>
          <p:cNvPr id="8" name="Footer Placeholder 7">
            <a:extLst>
              <a:ext uri="{FF2B5EF4-FFF2-40B4-BE49-F238E27FC236}">
                <a16:creationId xmlns:a16="http://schemas.microsoft.com/office/drawing/2014/main" id="{9BD623FB-2A0D-2042-B57D-F0903D35825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1E77D71-AF34-5B41-82DC-EDE4A703F41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54833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982711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3208-DC3E-A94B-A945-51898FAF0C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96F9DB-2E7B-D245-9AEE-4602EF55DEFB}"/>
              </a:ext>
            </a:extLst>
          </p:cNvPr>
          <p:cNvSpPr>
            <a:spLocks noGrp="1"/>
          </p:cNvSpPr>
          <p:nvPr>
            <p:ph type="dt" sz="half" idx="10"/>
          </p:nvPr>
        </p:nvSpPr>
        <p:spPr/>
        <p:txBody>
          <a:bodyPr/>
          <a:lstStyle/>
          <a:p>
            <a:fld id="{48A87A34-81AB-432B-8DAE-1953F412C126}" type="datetimeFigureOut">
              <a:rPr lang="en-US" smtClean="0"/>
              <a:t>7/31/18</a:t>
            </a:fld>
            <a:endParaRPr lang="en-US" dirty="0"/>
          </a:p>
        </p:txBody>
      </p:sp>
      <p:sp>
        <p:nvSpPr>
          <p:cNvPr id="4" name="Footer Placeholder 3">
            <a:extLst>
              <a:ext uri="{FF2B5EF4-FFF2-40B4-BE49-F238E27FC236}">
                <a16:creationId xmlns:a16="http://schemas.microsoft.com/office/drawing/2014/main" id="{09740140-A007-0443-956F-72D7F6F7469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70B9E95-32D2-314C-8EED-B8A9A92F5B3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70436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960216-176C-6F4F-AFD6-EF48D5808B41}"/>
              </a:ext>
            </a:extLst>
          </p:cNvPr>
          <p:cNvSpPr>
            <a:spLocks noGrp="1"/>
          </p:cNvSpPr>
          <p:nvPr>
            <p:ph type="dt" sz="half" idx="10"/>
          </p:nvPr>
        </p:nvSpPr>
        <p:spPr/>
        <p:txBody>
          <a:bodyPr/>
          <a:lstStyle/>
          <a:p>
            <a:fld id="{48A87A34-81AB-432B-8DAE-1953F412C126}" type="datetimeFigureOut">
              <a:rPr lang="en-US" smtClean="0"/>
              <a:t>7/31/18</a:t>
            </a:fld>
            <a:endParaRPr lang="en-US" dirty="0"/>
          </a:p>
        </p:txBody>
      </p:sp>
      <p:sp>
        <p:nvSpPr>
          <p:cNvPr id="3" name="Footer Placeholder 2">
            <a:extLst>
              <a:ext uri="{FF2B5EF4-FFF2-40B4-BE49-F238E27FC236}">
                <a16:creationId xmlns:a16="http://schemas.microsoft.com/office/drawing/2014/main" id="{FD459476-F043-7443-854B-579C81C1810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6EAAF7D-EE4E-E442-8A98-736B72D793B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2301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5624C-65A9-894D-94BE-76F15D6AB1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032198-53D8-B845-BA4D-FA3BFE2600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1983B4-F421-0F47-B097-5C955E512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8E60F0-6586-C94D-803A-D4A7E7843916}"/>
              </a:ext>
            </a:extLst>
          </p:cNvPr>
          <p:cNvSpPr>
            <a:spLocks noGrp="1"/>
          </p:cNvSpPr>
          <p:nvPr>
            <p:ph type="dt" sz="half" idx="10"/>
          </p:nvPr>
        </p:nvSpPr>
        <p:spPr/>
        <p:txBody>
          <a:bodyPr/>
          <a:lstStyle/>
          <a:p>
            <a:fld id="{48A87A34-81AB-432B-8DAE-1953F412C126}" type="datetimeFigureOut">
              <a:rPr lang="en-US" smtClean="0"/>
              <a:t>7/31/18</a:t>
            </a:fld>
            <a:endParaRPr lang="en-US" dirty="0"/>
          </a:p>
        </p:txBody>
      </p:sp>
      <p:sp>
        <p:nvSpPr>
          <p:cNvPr id="6" name="Footer Placeholder 5">
            <a:extLst>
              <a:ext uri="{FF2B5EF4-FFF2-40B4-BE49-F238E27FC236}">
                <a16:creationId xmlns:a16="http://schemas.microsoft.com/office/drawing/2014/main" id="{3D911125-915A-B944-B63C-A5422A15290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39F06D2-86C6-B045-8758-0A295EADE10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42110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3C1A6-4FDE-DA46-A6B2-0FFC89A8A7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6CC3EE-2BA8-334D-8150-0AC56AF26E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144465-8D36-BB4F-93CB-9A2A33C47F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0106F7-515C-FD4C-BBA0-70D9318DD9F9}"/>
              </a:ext>
            </a:extLst>
          </p:cNvPr>
          <p:cNvSpPr>
            <a:spLocks noGrp="1"/>
          </p:cNvSpPr>
          <p:nvPr>
            <p:ph type="dt" sz="half" idx="10"/>
          </p:nvPr>
        </p:nvSpPr>
        <p:spPr/>
        <p:txBody>
          <a:bodyPr/>
          <a:lstStyle/>
          <a:p>
            <a:fld id="{48A87A34-81AB-432B-8DAE-1953F412C126}" type="datetimeFigureOut">
              <a:rPr lang="en-US" smtClean="0"/>
              <a:t>7/31/18</a:t>
            </a:fld>
            <a:endParaRPr lang="en-US" dirty="0"/>
          </a:p>
        </p:txBody>
      </p:sp>
      <p:sp>
        <p:nvSpPr>
          <p:cNvPr id="6" name="Footer Placeholder 5">
            <a:extLst>
              <a:ext uri="{FF2B5EF4-FFF2-40B4-BE49-F238E27FC236}">
                <a16:creationId xmlns:a16="http://schemas.microsoft.com/office/drawing/2014/main" id="{36C7FD88-F300-B44A-A133-F177802DCBD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900E884-DF1B-DE45-8B2B-6CA2700335E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911024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0AAC9-3F89-F448-A8C4-5DE4C17D20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0EAA23-540A-DC45-AFD0-27AC26D5F4B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E53F73-6C3E-DB42-B8F9-ED4E7449F5EB}"/>
              </a:ext>
            </a:extLst>
          </p:cNvPr>
          <p:cNvSpPr>
            <a:spLocks noGrp="1"/>
          </p:cNvSpPr>
          <p:nvPr>
            <p:ph type="dt" sz="half" idx="10"/>
          </p:nvPr>
        </p:nvSpPr>
        <p:spPr/>
        <p:txBody>
          <a:bodyPr/>
          <a:lstStyle/>
          <a:p>
            <a:fld id="{48A87A34-81AB-432B-8DAE-1953F412C126}" type="datetimeFigureOut">
              <a:rPr lang="en-US" smtClean="0"/>
              <a:t>7/31/18</a:t>
            </a:fld>
            <a:endParaRPr lang="en-US" dirty="0"/>
          </a:p>
        </p:txBody>
      </p:sp>
      <p:sp>
        <p:nvSpPr>
          <p:cNvPr id="5" name="Footer Placeholder 4">
            <a:extLst>
              <a:ext uri="{FF2B5EF4-FFF2-40B4-BE49-F238E27FC236}">
                <a16:creationId xmlns:a16="http://schemas.microsoft.com/office/drawing/2014/main" id="{7EF22E54-0906-D245-A140-183F1BEC4D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17F8749-2D08-6449-84DD-F2260B49765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93129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B0833-32FA-9E40-84DF-72FE502E02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F2A0FE-A34F-1E4F-8631-5A6BE9172E2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DF9A23-FBAD-404A-A67E-5FCE207D6CF5}"/>
              </a:ext>
            </a:extLst>
          </p:cNvPr>
          <p:cNvSpPr>
            <a:spLocks noGrp="1"/>
          </p:cNvSpPr>
          <p:nvPr>
            <p:ph type="dt" sz="half" idx="10"/>
          </p:nvPr>
        </p:nvSpPr>
        <p:spPr/>
        <p:txBody>
          <a:bodyPr/>
          <a:lstStyle/>
          <a:p>
            <a:fld id="{48A87A34-81AB-432B-8DAE-1953F412C126}" type="datetimeFigureOut">
              <a:rPr lang="en-US" smtClean="0"/>
              <a:t>7/31/18</a:t>
            </a:fld>
            <a:endParaRPr lang="en-US" dirty="0"/>
          </a:p>
        </p:txBody>
      </p:sp>
      <p:sp>
        <p:nvSpPr>
          <p:cNvPr id="5" name="Footer Placeholder 4">
            <a:extLst>
              <a:ext uri="{FF2B5EF4-FFF2-40B4-BE49-F238E27FC236}">
                <a16:creationId xmlns:a16="http://schemas.microsoft.com/office/drawing/2014/main" id="{1C331A51-6AEB-4347-84C9-FA6FE89978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7FB9FB7-821C-4241-852E-047DED782A9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20742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7/31/18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09296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7/31/18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35344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7/31/18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774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7719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3239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7/31/18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5937955"/>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7/31/18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31960723"/>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6587A-56ED-3E4D-803E-1B12157D7E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968668-0530-0C42-808A-06CCD50216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833CB-456A-DB46-B657-91B9C956AA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7/31/18</a:t>
            </a:fld>
            <a:endParaRPr lang="en-US" dirty="0"/>
          </a:p>
        </p:txBody>
      </p:sp>
      <p:sp>
        <p:nvSpPr>
          <p:cNvPr id="5" name="Footer Placeholder 4">
            <a:extLst>
              <a:ext uri="{FF2B5EF4-FFF2-40B4-BE49-F238E27FC236}">
                <a16:creationId xmlns:a16="http://schemas.microsoft.com/office/drawing/2014/main" id="{D84BB0D0-77B8-AF44-A9E3-DAF57F595C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1AED981-27BC-414C-A04A-DDD690CAD7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87527807"/>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1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6.xml"/></Relationships>
</file>

<file path=ppt/slides/_rels/slide1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6.xml"/></Relationships>
</file>

<file path=ppt/slides/_rels/slide1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6.xml"/></Relationships>
</file>

<file path=ppt/slides/_rels/slide11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6.xml"/></Relationships>
</file>

<file path=ppt/slides/_rels/slide11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6.xml"/></Relationships>
</file>

<file path=ppt/slides/_rels/slide13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6.xml"/></Relationships>
</file>

<file path=ppt/slides/_rels/slide1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6.xml"/></Relationships>
</file>

<file path=ppt/slides/_rels/slide1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6.xml.rels><?xml version="1.0" encoding="UTF-8" standalone="yes"?>
<Relationships xmlns="http://schemas.openxmlformats.org/package/2006/relationships"><Relationship Id="rId3" Type="http://schemas.openxmlformats.org/officeDocument/2006/relationships/hyperlink" Target="https://zh.wikipedia.org/wiki/%E7%8E%AF%E5%A2%83" TargetMode="External"/><Relationship Id="rId2" Type="http://schemas.openxmlformats.org/officeDocument/2006/relationships/hyperlink" Target="https://zh.wikipedia.org/wiki/%E6%9C%BA%E5%99%A8%E5%AD%A6%E4%B9%A0"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6.xml"/></Relationships>
</file>

<file path=ppt/slides/_rels/slide1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6.xml"/></Relationships>
</file>

<file path=ppt/slides/_rels/slide1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6.xml"/></Relationships>
</file>

<file path=ppt/slides/_rels/slide1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6.xml"/></Relationships>
</file>

<file path=ppt/slides/_rels/slide1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6.xml"/></Relationships>
</file>

<file path=ppt/slides/_rels/slide1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9.png"/><Relationship Id="rId1" Type="http://schemas.openxmlformats.org/officeDocument/2006/relationships/slideLayout" Target="../slideLayouts/slideLayout36.xml"/><Relationship Id="rId4" Type="http://schemas.openxmlformats.org/officeDocument/2006/relationships/image" Target="../media/image100.png"/></Relationships>
</file>

<file path=ppt/slides/_rels/slide1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6.xml"/><Relationship Id="rId4" Type="http://schemas.openxmlformats.org/officeDocument/2006/relationships/image" Target="../media/image10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6.xml"/></Relationships>
</file>

<file path=ppt/slides/_rels/slide15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6.xml"/></Relationships>
</file>

<file path=ppt/slides/_rels/slide1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6.xml"/></Relationships>
</file>

<file path=ppt/slides/_rels/slide15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16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17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17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7.xml.rels><?xml version="1.0" encoding="UTF-8" standalone="yes"?>
<Relationships xmlns="http://schemas.openxmlformats.org/package/2006/relationships"><Relationship Id="rId2" Type="http://schemas.openxmlformats.org/officeDocument/2006/relationships/hyperlink" Target="http://www.githu/" TargetMode="Externa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hyperlink" Target="mailto:wangchongye@126.com" TargetMode="External"/><Relationship Id="rId2" Type="http://schemas.openxmlformats.org/officeDocument/2006/relationships/hyperlink" Target="mailto:wangchongye@hikvision.com.c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7" Type="http://schemas.openxmlformats.org/officeDocument/2006/relationships/image" Target="../media/image27.png"/><Relationship Id="rId2" Type="http://schemas.openxmlformats.org/officeDocument/2006/relationships/hyperlink" Target="https://en.wikipedia.org/wiki/Artificial_intelligence" TargetMode="Externa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en.wikipedia.org/wiki/Data" TargetMode="External"/><Relationship Id="rId4" Type="http://schemas.openxmlformats.org/officeDocument/2006/relationships/hyperlink" Target="https://en.wikipedia.org/wiki/Computer"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6.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6.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6.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929353-A3CD-6742-B639-7CEC47E9B209}"/>
              </a:ext>
            </a:extLst>
          </p:cNvPr>
          <p:cNvPicPr>
            <a:picLocks noChangeAspect="1"/>
          </p:cNvPicPr>
          <p:nvPr/>
        </p:nvPicPr>
        <p:blipFill>
          <a:blip r:embed="rId2"/>
          <a:stretch>
            <a:fillRect/>
          </a:stretch>
        </p:blipFill>
        <p:spPr>
          <a:xfrm>
            <a:off x="0" y="12700"/>
            <a:ext cx="12192000" cy="6858000"/>
          </a:xfrm>
          <a:prstGeom prst="rect">
            <a:avLst/>
          </a:prstGeom>
        </p:spPr>
      </p:pic>
      <p:sp>
        <p:nvSpPr>
          <p:cNvPr id="8" name="Rectangle 7">
            <a:extLst>
              <a:ext uri="{FF2B5EF4-FFF2-40B4-BE49-F238E27FC236}">
                <a16:creationId xmlns:a16="http://schemas.microsoft.com/office/drawing/2014/main" id="{74F76D24-425F-A841-AD09-7A0DB6822AE8}"/>
              </a:ext>
            </a:extLst>
          </p:cNvPr>
          <p:cNvSpPr/>
          <p:nvPr/>
        </p:nvSpPr>
        <p:spPr>
          <a:xfrm>
            <a:off x="2932124" y="883493"/>
            <a:ext cx="6096000" cy="3046988"/>
          </a:xfrm>
          <a:prstGeom prst="rect">
            <a:avLst/>
          </a:prstGeom>
        </p:spPr>
        <p:txBody>
          <a:bodyPr>
            <a:spAutoFit/>
          </a:bodyPr>
          <a:lstStyle/>
          <a:p>
            <a:pPr algn="ctr"/>
            <a:r>
              <a:rPr lang="en-US" sz="4800" b="1" dirty="0">
                <a:solidFill>
                  <a:schemeClr val="bg1"/>
                </a:solidFill>
              </a:rPr>
              <a:t>Artificial Intelligence and Data Science</a:t>
            </a:r>
          </a:p>
          <a:p>
            <a:pPr algn="ctr"/>
            <a:endParaRPr lang="en-US" altLang="ja-JP" sz="4800" b="1" dirty="0">
              <a:solidFill>
                <a:schemeClr val="bg1"/>
              </a:solidFill>
            </a:endParaRPr>
          </a:p>
          <a:p>
            <a:pPr algn="ctr"/>
            <a:r>
              <a:rPr lang="ja-JP" altLang="en-US" sz="4800" b="1">
                <a:solidFill>
                  <a:schemeClr val="bg1"/>
                </a:solidFill>
              </a:rPr>
              <a:t>人工智能和数据科学</a:t>
            </a:r>
            <a:endParaRPr lang="en-US" sz="4800" b="1" dirty="0">
              <a:solidFill>
                <a:schemeClr val="bg1"/>
              </a:solidFill>
            </a:endParaRPr>
          </a:p>
        </p:txBody>
      </p:sp>
    </p:spTree>
    <p:extLst>
      <p:ext uri="{BB962C8B-B14F-4D97-AF65-F5344CB8AC3E}">
        <p14:creationId xmlns:p14="http://schemas.microsoft.com/office/powerpoint/2010/main" val="816865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8A7393-D96D-0945-8DDB-B29F685F8295}"/>
              </a:ext>
            </a:extLst>
          </p:cNvPr>
          <p:cNvPicPr>
            <a:picLocks noGrp="1" noChangeAspect="1"/>
          </p:cNvPicPr>
          <p:nvPr>
            <p:ph idx="1"/>
          </p:nvPr>
        </p:nvPicPr>
        <p:blipFill>
          <a:blip r:embed="rId2"/>
          <a:stretch>
            <a:fillRect/>
          </a:stretch>
        </p:blipFill>
        <p:spPr>
          <a:xfrm>
            <a:off x="0" y="727787"/>
            <a:ext cx="12192000" cy="5150497"/>
          </a:xfrm>
        </p:spPr>
      </p:pic>
    </p:spTree>
    <p:extLst>
      <p:ext uri="{BB962C8B-B14F-4D97-AF65-F5344CB8AC3E}">
        <p14:creationId xmlns:p14="http://schemas.microsoft.com/office/powerpoint/2010/main" val="34185078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54112" y="1475823"/>
            <a:ext cx="9905999" cy="3541714"/>
          </a:xfrm>
        </p:spPr>
        <p:txBody>
          <a:bodyPr/>
          <a:lstStyle/>
          <a:p>
            <a:pPr marL="0" indent="0">
              <a:buNone/>
            </a:pPr>
            <a:r>
              <a:rPr lang="en-US" altLang="zh-CN" sz="4400" b="1" dirty="0">
                <a:solidFill>
                  <a:schemeClr val="bg1"/>
                </a:solidFill>
              </a:rPr>
              <a:t>5.</a:t>
            </a:r>
            <a:r>
              <a:rPr lang="en-US" sz="4400" b="1" dirty="0">
                <a:solidFill>
                  <a:schemeClr val="bg1"/>
                </a:solidFill>
              </a:rPr>
              <a:t>Data mining (an essential process where intelligent methods are applied to extract data patterns) </a:t>
            </a:r>
            <a:r>
              <a:rPr lang="zh-CN" altLang="en-US" sz="4400" b="1" dirty="0">
                <a:solidFill>
                  <a:schemeClr val="bg1"/>
                </a:solidFill>
              </a:rPr>
              <a:t>（</a:t>
            </a:r>
            <a:r>
              <a:rPr lang="ja-JP" altLang="en-US" sz="4400" b="1">
                <a:solidFill>
                  <a:schemeClr val="bg1"/>
                </a:solidFill>
              </a:rPr>
              <a:t>挖掘</a:t>
            </a:r>
            <a:r>
              <a:rPr lang="zh-CN" altLang="en-US" sz="4400" b="1" dirty="0">
                <a:solidFill>
                  <a:schemeClr val="bg1"/>
                </a:solidFill>
              </a:rPr>
              <a:t>）</a:t>
            </a:r>
            <a:endParaRPr lang="en-US" sz="4400" b="1" dirty="0">
              <a:solidFill>
                <a:schemeClr val="bg1"/>
              </a:solidFill>
            </a:endParaRPr>
          </a:p>
          <a:p>
            <a:endParaRPr lang="en-US" dirty="0"/>
          </a:p>
        </p:txBody>
      </p:sp>
    </p:spTree>
    <p:extLst>
      <p:ext uri="{BB962C8B-B14F-4D97-AF65-F5344CB8AC3E}">
        <p14:creationId xmlns:p14="http://schemas.microsoft.com/office/powerpoint/2010/main" val="23780991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41412" y="1485673"/>
            <a:ext cx="9905999" cy="3541714"/>
          </a:xfrm>
        </p:spPr>
        <p:txBody>
          <a:bodyPr>
            <a:normAutofit/>
          </a:bodyPr>
          <a:lstStyle/>
          <a:p>
            <a:pPr marL="0" indent="0">
              <a:buNone/>
            </a:pPr>
            <a:r>
              <a:rPr lang="en-US" altLang="zh-CN" sz="4800" b="1" dirty="0">
                <a:solidFill>
                  <a:schemeClr val="bg1"/>
                </a:solidFill>
              </a:rPr>
              <a:t>6.</a:t>
            </a:r>
            <a:r>
              <a:rPr lang="en-US" sz="4800" b="1" dirty="0">
                <a:solidFill>
                  <a:schemeClr val="bg1"/>
                </a:solidFill>
              </a:rPr>
              <a:t>Pattern evaluation (to identify the truly interesting patterns representing knowledge based on </a:t>
            </a:r>
            <a:r>
              <a:rPr lang="en-US" sz="4800" b="1" i="1" dirty="0">
                <a:solidFill>
                  <a:schemeClr val="bg1"/>
                </a:solidFill>
              </a:rPr>
              <a:t>interestingness measures.</a:t>
            </a:r>
            <a:r>
              <a:rPr lang="zh-CN" altLang="en-US" sz="4800" b="1" i="1" dirty="0">
                <a:solidFill>
                  <a:schemeClr val="bg1"/>
                </a:solidFill>
              </a:rPr>
              <a:t>（</a:t>
            </a:r>
            <a:r>
              <a:rPr lang="ja-JP" altLang="en-US" sz="4800">
                <a:solidFill>
                  <a:schemeClr val="bg1"/>
                </a:solidFill>
              </a:rPr>
              <a:t>评</a:t>
            </a:r>
            <a:r>
              <a:rPr lang="ja-JP" altLang="en-US" sz="4800" b="1">
                <a:solidFill>
                  <a:schemeClr val="bg1"/>
                </a:solidFill>
              </a:rPr>
              <a:t>估</a:t>
            </a:r>
            <a:r>
              <a:rPr lang="zh-CN" altLang="en-US" sz="4800" b="1" dirty="0">
                <a:solidFill>
                  <a:schemeClr val="bg1"/>
                </a:solidFill>
              </a:rPr>
              <a:t>）</a:t>
            </a:r>
            <a:endParaRPr lang="en-US" sz="4800" dirty="0">
              <a:solidFill>
                <a:schemeClr val="bg1"/>
              </a:solidFill>
            </a:endParaRPr>
          </a:p>
        </p:txBody>
      </p:sp>
    </p:spTree>
    <p:extLst>
      <p:ext uri="{BB962C8B-B14F-4D97-AF65-F5344CB8AC3E}">
        <p14:creationId xmlns:p14="http://schemas.microsoft.com/office/powerpoint/2010/main" val="16866527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255712" y="1391330"/>
            <a:ext cx="9905999" cy="3541714"/>
          </a:xfrm>
        </p:spPr>
        <p:txBody>
          <a:bodyPr>
            <a:normAutofit fontScale="92500"/>
          </a:bodyPr>
          <a:lstStyle/>
          <a:p>
            <a:pPr marL="0" indent="0">
              <a:buNone/>
            </a:pPr>
            <a:r>
              <a:rPr lang="en-US" sz="4400" b="1" dirty="0">
                <a:solidFill>
                  <a:schemeClr val="bg1"/>
                </a:solidFill>
              </a:rPr>
              <a:t>7.Knowledge presentation (where visualization and knowledge representation techniques are used to present mined knowledge to users) </a:t>
            </a:r>
            <a:r>
              <a:rPr lang="zh-CN" altLang="en-US" sz="4400" b="1" dirty="0">
                <a:solidFill>
                  <a:schemeClr val="bg1"/>
                </a:solidFill>
              </a:rPr>
              <a:t>（</a:t>
            </a:r>
            <a:r>
              <a:rPr lang="ja-JP" altLang="en-US" sz="4400" b="1">
                <a:solidFill>
                  <a:schemeClr val="bg1"/>
                </a:solidFill>
              </a:rPr>
              <a:t>生成结果</a:t>
            </a:r>
            <a:r>
              <a:rPr lang="zh-CN" altLang="en-US" sz="4400" b="1" dirty="0">
                <a:solidFill>
                  <a:schemeClr val="bg1"/>
                </a:solidFill>
              </a:rPr>
              <a:t>）</a:t>
            </a:r>
            <a:endParaRPr lang="en-US" sz="4400" b="1" dirty="0">
              <a:solidFill>
                <a:schemeClr val="bg1"/>
              </a:solidFill>
            </a:endParaRPr>
          </a:p>
        </p:txBody>
      </p:sp>
    </p:spTree>
    <p:extLst>
      <p:ext uri="{BB962C8B-B14F-4D97-AF65-F5344CB8AC3E}">
        <p14:creationId xmlns:p14="http://schemas.microsoft.com/office/powerpoint/2010/main" val="12729121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04C201-D0C3-F644-8360-4D52F39A1112}"/>
              </a:ext>
            </a:extLst>
          </p:cNvPr>
          <p:cNvPicPr>
            <a:picLocks noChangeAspect="1"/>
          </p:cNvPicPr>
          <p:nvPr/>
        </p:nvPicPr>
        <p:blipFill>
          <a:blip r:embed="rId2"/>
          <a:stretch>
            <a:fillRect/>
          </a:stretch>
        </p:blipFill>
        <p:spPr>
          <a:xfrm>
            <a:off x="1762179" y="0"/>
            <a:ext cx="8667642" cy="6858000"/>
          </a:xfrm>
          <a:prstGeom prst="rect">
            <a:avLst/>
          </a:prstGeom>
        </p:spPr>
      </p:pic>
    </p:spTree>
    <p:extLst>
      <p:ext uri="{BB962C8B-B14F-4D97-AF65-F5344CB8AC3E}">
        <p14:creationId xmlns:p14="http://schemas.microsoft.com/office/powerpoint/2010/main" val="6692274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966048" y="2074123"/>
            <a:ext cx="9905999" cy="3541714"/>
          </a:xfrm>
        </p:spPr>
        <p:txBody>
          <a:bodyPr>
            <a:normAutofit/>
          </a:bodyPr>
          <a:lstStyle/>
          <a:p>
            <a:pPr marL="0" indent="0" algn="ctr">
              <a:buNone/>
            </a:pPr>
            <a:r>
              <a:rPr lang="en-US" sz="6000" b="1" dirty="0">
                <a:solidFill>
                  <a:schemeClr val="bg1"/>
                </a:solidFill>
              </a:rPr>
              <a:t>STATISTICAL CONCEPTS YOU NEED TO KNOW</a:t>
            </a:r>
          </a:p>
        </p:txBody>
      </p:sp>
    </p:spTree>
    <p:extLst>
      <p:ext uri="{BB962C8B-B14F-4D97-AF65-F5344CB8AC3E}">
        <p14:creationId xmlns:p14="http://schemas.microsoft.com/office/powerpoint/2010/main" val="1815536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03835" y="1795965"/>
            <a:ext cx="9905998" cy="1478570"/>
          </a:xfrm>
        </p:spPr>
        <p:txBody>
          <a:bodyPr>
            <a:normAutofit/>
          </a:bodyPr>
          <a:lstStyle/>
          <a:p>
            <a:pPr algn="ctr"/>
            <a:r>
              <a:rPr lang="en-US" sz="6000" b="1" dirty="0">
                <a:solidFill>
                  <a:schemeClr val="bg1"/>
                </a:solidFill>
              </a:rPr>
              <a:t>Mean</a:t>
            </a:r>
          </a:p>
        </p:txBody>
      </p:sp>
    </p:spTree>
    <p:extLst>
      <p:ext uri="{BB962C8B-B14F-4D97-AF65-F5344CB8AC3E}">
        <p14:creationId xmlns:p14="http://schemas.microsoft.com/office/powerpoint/2010/main" val="40831165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915944" y="1921225"/>
            <a:ext cx="9905998" cy="1478570"/>
          </a:xfrm>
        </p:spPr>
        <p:txBody>
          <a:bodyPr>
            <a:normAutofit/>
          </a:bodyPr>
          <a:lstStyle/>
          <a:p>
            <a:pPr algn="ctr"/>
            <a:r>
              <a:rPr lang="en-US" sz="6000" b="1" dirty="0">
                <a:solidFill>
                  <a:schemeClr val="bg1"/>
                </a:solidFill>
              </a:rPr>
              <a:t>Median</a:t>
            </a:r>
          </a:p>
        </p:txBody>
      </p:sp>
    </p:spTree>
    <p:extLst>
      <p:ext uri="{BB962C8B-B14F-4D97-AF65-F5344CB8AC3E}">
        <p14:creationId xmlns:p14="http://schemas.microsoft.com/office/powerpoint/2010/main" val="33131341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091309" y="1933751"/>
            <a:ext cx="9905998" cy="1478570"/>
          </a:xfrm>
        </p:spPr>
        <p:txBody>
          <a:bodyPr>
            <a:normAutofit/>
          </a:bodyPr>
          <a:lstStyle/>
          <a:p>
            <a:pPr algn="ctr"/>
            <a:r>
              <a:rPr lang="en-US" sz="6000" b="1" dirty="0">
                <a:solidFill>
                  <a:schemeClr val="bg1"/>
                </a:solidFill>
              </a:rPr>
              <a:t>Mode</a:t>
            </a:r>
            <a:r>
              <a:rPr lang="zh-CN" altLang="en-US" sz="6000" b="1" dirty="0">
                <a:solidFill>
                  <a:schemeClr val="bg1"/>
                </a:solidFill>
              </a:rPr>
              <a:t> </a:t>
            </a:r>
            <a:endParaRPr lang="en-US" sz="6000" b="1" dirty="0">
              <a:solidFill>
                <a:schemeClr val="bg1"/>
              </a:solidFill>
            </a:endParaRPr>
          </a:p>
        </p:txBody>
      </p:sp>
    </p:spTree>
    <p:extLst>
      <p:ext uri="{BB962C8B-B14F-4D97-AF65-F5344CB8AC3E}">
        <p14:creationId xmlns:p14="http://schemas.microsoft.com/office/powerpoint/2010/main" val="36752029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28887" y="1770913"/>
            <a:ext cx="9905998" cy="1478570"/>
          </a:xfrm>
        </p:spPr>
        <p:txBody>
          <a:bodyPr>
            <a:normAutofit/>
          </a:bodyPr>
          <a:lstStyle/>
          <a:p>
            <a:pPr algn="ctr"/>
            <a:r>
              <a:rPr lang="en-US" sz="6000" b="1" dirty="0">
                <a:solidFill>
                  <a:schemeClr val="bg1"/>
                </a:solidFill>
              </a:rPr>
              <a:t>range</a:t>
            </a:r>
          </a:p>
        </p:txBody>
      </p:sp>
    </p:spTree>
    <p:extLst>
      <p:ext uri="{BB962C8B-B14F-4D97-AF65-F5344CB8AC3E}">
        <p14:creationId xmlns:p14="http://schemas.microsoft.com/office/powerpoint/2010/main" val="23350372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702229" y="631044"/>
            <a:ext cx="10784364" cy="1478570"/>
          </a:xfrm>
        </p:spPr>
        <p:txBody>
          <a:bodyPr>
            <a:normAutofit/>
          </a:bodyPr>
          <a:lstStyle/>
          <a:p>
            <a:pPr algn="ctr"/>
            <a:r>
              <a:rPr lang="en-US" sz="4800" b="1" dirty="0">
                <a:solidFill>
                  <a:schemeClr val="bg1"/>
                </a:solidFill>
              </a:rPr>
              <a:t>Variance</a:t>
            </a:r>
            <a:r>
              <a:rPr lang="zh-CN" altLang="en-US" sz="4800" b="1" dirty="0">
                <a:solidFill>
                  <a:schemeClr val="bg1"/>
                </a:solidFill>
              </a:rPr>
              <a:t> </a:t>
            </a:r>
            <a:r>
              <a:rPr lang="en-US" altLang="zh-CN" sz="4800" b="1" dirty="0">
                <a:solidFill>
                  <a:schemeClr val="bg1"/>
                </a:solidFill>
              </a:rPr>
              <a:t>and standard deviation</a:t>
            </a:r>
            <a:endParaRPr lang="en-US" sz="4800" b="1" dirty="0">
              <a:solidFill>
                <a:schemeClr val="bg1"/>
              </a:solidFill>
            </a:endParaRPr>
          </a:p>
        </p:txBody>
      </p:sp>
      <p:pic>
        <p:nvPicPr>
          <p:cNvPr id="5" name="Content Placeholder 4">
            <a:extLst>
              <a:ext uri="{FF2B5EF4-FFF2-40B4-BE49-F238E27FC236}">
                <a16:creationId xmlns:a16="http://schemas.microsoft.com/office/drawing/2014/main" id="{F12D3AE3-9AD9-4D41-8BFE-5F29F8A51639}"/>
              </a:ext>
            </a:extLst>
          </p:cNvPr>
          <p:cNvPicPr>
            <a:picLocks noGrp="1" noChangeAspect="1"/>
          </p:cNvPicPr>
          <p:nvPr>
            <p:ph idx="1"/>
          </p:nvPr>
        </p:nvPicPr>
        <p:blipFill>
          <a:blip r:embed="rId2"/>
          <a:stretch>
            <a:fillRect/>
          </a:stretch>
        </p:blipFill>
        <p:spPr>
          <a:xfrm>
            <a:off x="1319548" y="3020697"/>
            <a:ext cx="9549727" cy="2478229"/>
          </a:xfrm>
        </p:spPr>
      </p:pic>
    </p:spTree>
    <p:extLst>
      <p:ext uri="{BB962C8B-B14F-4D97-AF65-F5344CB8AC3E}">
        <p14:creationId xmlns:p14="http://schemas.microsoft.com/office/powerpoint/2010/main" val="627869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1A6E3AF-03FC-364C-938E-729B1E06A63C}"/>
              </a:ext>
            </a:extLst>
          </p:cNvPr>
          <p:cNvPicPr>
            <a:picLocks noGrp="1" noChangeAspect="1"/>
          </p:cNvPicPr>
          <p:nvPr>
            <p:ph idx="1"/>
          </p:nvPr>
        </p:nvPicPr>
        <p:blipFill>
          <a:blip r:embed="rId2"/>
          <a:stretch>
            <a:fillRect/>
          </a:stretch>
        </p:blipFill>
        <p:spPr>
          <a:xfrm>
            <a:off x="0" y="391885"/>
            <a:ext cx="12192000" cy="5337110"/>
          </a:xfrm>
        </p:spPr>
      </p:pic>
    </p:spTree>
    <p:extLst>
      <p:ext uri="{BB962C8B-B14F-4D97-AF65-F5344CB8AC3E}">
        <p14:creationId xmlns:p14="http://schemas.microsoft.com/office/powerpoint/2010/main" val="11927345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26ACB2-7777-F140-B722-D64135ED9C12}"/>
              </a:ext>
            </a:extLst>
          </p:cNvPr>
          <p:cNvPicPr>
            <a:picLocks noGrp="1" noChangeAspect="1"/>
          </p:cNvPicPr>
          <p:nvPr>
            <p:ph idx="1"/>
          </p:nvPr>
        </p:nvPicPr>
        <p:blipFill>
          <a:blip r:embed="rId2"/>
          <a:stretch>
            <a:fillRect/>
          </a:stretch>
        </p:blipFill>
        <p:spPr>
          <a:xfrm>
            <a:off x="0" y="939453"/>
            <a:ext cx="12192000" cy="3796703"/>
          </a:xfrm>
        </p:spPr>
      </p:pic>
    </p:spTree>
    <p:extLst>
      <p:ext uri="{BB962C8B-B14F-4D97-AF65-F5344CB8AC3E}">
        <p14:creationId xmlns:p14="http://schemas.microsoft.com/office/powerpoint/2010/main" val="42143349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629D55-78EE-E54D-9593-D20C91A2CAD2}"/>
              </a:ext>
            </a:extLst>
          </p:cNvPr>
          <p:cNvPicPr>
            <a:picLocks noGrp="1" noChangeAspect="1"/>
          </p:cNvPicPr>
          <p:nvPr>
            <p:ph idx="1"/>
          </p:nvPr>
        </p:nvPicPr>
        <p:blipFill>
          <a:blip r:embed="rId2"/>
          <a:stretch>
            <a:fillRect/>
          </a:stretch>
        </p:blipFill>
        <p:spPr>
          <a:xfrm>
            <a:off x="1127342" y="867789"/>
            <a:ext cx="10263902" cy="4819028"/>
          </a:xfrm>
        </p:spPr>
      </p:pic>
      <p:pic>
        <p:nvPicPr>
          <p:cNvPr id="3" name="Picture 2">
            <a:extLst>
              <a:ext uri="{FF2B5EF4-FFF2-40B4-BE49-F238E27FC236}">
                <a16:creationId xmlns:a16="http://schemas.microsoft.com/office/drawing/2014/main" id="{EC65EF27-6F68-2046-B2E3-6E47859A4045}"/>
              </a:ext>
            </a:extLst>
          </p:cNvPr>
          <p:cNvPicPr>
            <a:picLocks noChangeAspect="1"/>
          </p:cNvPicPr>
          <p:nvPr/>
        </p:nvPicPr>
        <p:blipFill>
          <a:blip r:embed="rId3"/>
          <a:stretch>
            <a:fillRect/>
          </a:stretch>
        </p:blipFill>
        <p:spPr>
          <a:xfrm>
            <a:off x="7378700" y="311150"/>
            <a:ext cx="4208378" cy="679450"/>
          </a:xfrm>
          <a:prstGeom prst="rect">
            <a:avLst/>
          </a:prstGeom>
        </p:spPr>
      </p:pic>
    </p:spTree>
    <p:extLst>
      <p:ext uri="{BB962C8B-B14F-4D97-AF65-F5344CB8AC3E}">
        <p14:creationId xmlns:p14="http://schemas.microsoft.com/office/powerpoint/2010/main" val="19494130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1DE772-CD08-AD45-979A-2A95846FB7D4}"/>
              </a:ext>
            </a:extLst>
          </p:cNvPr>
          <p:cNvPicPr>
            <a:picLocks noGrp="1" noChangeAspect="1"/>
          </p:cNvPicPr>
          <p:nvPr>
            <p:ph idx="1"/>
          </p:nvPr>
        </p:nvPicPr>
        <p:blipFill>
          <a:blip r:embed="rId2"/>
          <a:stretch>
            <a:fillRect/>
          </a:stretch>
        </p:blipFill>
        <p:spPr>
          <a:xfrm>
            <a:off x="146725" y="1229997"/>
            <a:ext cx="11869554" cy="3930726"/>
          </a:xfrm>
        </p:spPr>
      </p:pic>
    </p:spTree>
    <p:extLst>
      <p:ext uri="{BB962C8B-B14F-4D97-AF65-F5344CB8AC3E}">
        <p14:creationId xmlns:p14="http://schemas.microsoft.com/office/powerpoint/2010/main" val="28972427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F0AA780-446C-2B4A-A0E2-5406496D80D7}"/>
              </a:ext>
            </a:extLst>
          </p:cNvPr>
          <p:cNvPicPr>
            <a:picLocks noGrp="1" noChangeAspect="1"/>
          </p:cNvPicPr>
          <p:nvPr>
            <p:ph idx="1"/>
          </p:nvPr>
        </p:nvPicPr>
        <p:blipFill>
          <a:blip r:embed="rId2"/>
          <a:stretch>
            <a:fillRect/>
          </a:stretch>
        </p:blipFill>
        <p:spPr>
          <a:xfrm>
            <a:off x="2113074" y="1678486"/>
            <a:ext cx="8099791" cy="2134829"/>
          </a:xfrm>
        </p:spPr>
      </p:pic>
    </p:spTree>
    <p:extLst>
      <p:ext uri="{BB962C8B-B14F-4D97-AF65-F5344CB8AC3E}">
        <p14:creationId xmlns:p14="http://schemas.microsoft.com/office/powerpoint/2010/main" val="16513584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E82590-4703-B44C-B6AA-5F543FEC1833}"/>
              </a:ext>
            </a:extLst>
          </p:cNvPr>
          <p:cNvPicPr>
            <a:picLocks noGrp="1" noChangeAspect="1"/>
          </p:cNvPicPr>
          <p:nvPr>
            <p:ph idx="1"/>
          </p:nvPr>
        </p:nvPicPr>
        <p:blipFill>
          <a:blip r:embed="rId2"/>
          <a:stretch>
            <a:fillRect/>
          </a:stretch>
        </p:blipFill>
        <p:spPr>
          <a:xfrm>
            <a:off x="3302741" y="1881771"/>
            <a:ext cx="5565687" cy="1379529"/>
          </a:xfrm>
        </p:spPr>
      </p:pic>
    </p:spTree>
    <p:extLst>
      <p:ext uri="{BB962C8B-B14F-4D97-AF65-F5344CB8AC3E}">
        <p14:creationId xmlns:p14="http://schemas.microsoft.com/office/powerpoint/2010/main" val="23406923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a:extLst>
              <a:ext uri="{FF2B5EF4-FFF2-40B4-BE49-F238E27FC236}">
                <a16:creationId xmlns:a16="http://schemas.microsoft.com/office/drawing/2014/main" id="{A7C71279-E1D7-C341-A843-611B5284B085}"/>
              </a:ext>
            </a:extLst>
          </p:cNvPr>
          <p:cNvSpPr>
            <a:spLocks noGrp="1"/>
          </p:cNvSpPr>
          <p:nvPr>
            <p:ph idx="1"/>
          </p:nvPr>
        </p:nvSpPr>
        <p:spPr>
          <a:xfrm>
            <a:off x="1304249" y="1193884"/>
            <a:ext cx="9905999" cy="3541714"/>
          </a:xfrm>
        </p:spPr>
        <p:txBody>
          <a:bodyPr>
            <a:normAutofit lnSpcReduction="10000"/>
          </a:bodyPr>
          <a:lstStyle/>
          <a:p>
            <a:pPr marL="0" indent="0" algn="just">
              <a:buNone/>
            </a:pPr>
            <a:r>
              <a:rPr lang="en-US" sz="2800" b="1" dirty="0">
                <a:solidFill>
                  <a:schemeClr val="bg1"/>
                </a:solidFill>
              </a:rPr>
              <a:t>This is usually done when the class label is missing (assuming the mining task involves classification). This method is not very effective, unless the tuple contains several attributes with missing values. It is especially poor when the percent- age of missing values per attribute varies considerably. By ignoring the tuple, we do not make use of the remaining attributes’ values in the tuple. Such data could have been useful to the task at hand. </a:t>
            </a:r>
          </a:p>
          <a:p>
            <a:pPr algn="just"/>
            <a:endParaRPr lang="en-US" dirty="0"/>
          </a:p>
        </p:txBody>
      </p:sp>
      <p:sp>
        <p:nvSpPr>
          <p:cNvPr id="26" name="TextBox 25">
            <a:extLst>
              <a:ext uri="{FF2B5EF4-FFF2-40B4-BE49-F238E27FC236}">
                <a16:creationId xmlns:a16="http://schemas.microsoft.com/office/drawing/2014/main" id="{5466497B-B266-CF4C-9A33-48B281B5260A}"/>
              </a:ext>
            </a:extLst>
          </p:cNvPr>
          <p:cNvSpPr txBox="1"/>
          <p:nvPr/>
        </p:nvSpPr>
        <p:spPr>
          <a:xfrm>
            <a:off x="2177446" y="324806"/>
            <a:ext cx="8159606" cy="769441"/>
          </a:xfrm>
          <a:prstGeom prst="rect">
            <a:avLst/>
          </a:prstGeom>
          <a:noFill/>
        </p:spPr>
        <p:txBody>
          <a:bodyPr wrap="none" rtlCol="0">
            <a:spAutoFit/>
          </a:bodyPr>
          <a:lstStyle/>
          <a:p>
            <a:pPr algn="ctr"/>
            <a:r>
              <a:rPr lang="en-US" sz="4400" b="1" dirty="0">
                <a:solidFill>
                  <a:schemeClr val="bg1"/>
                </a:solidFill>
              </a:rPr>
              <a:t>IGNORE THE TUPLE</a:t>
            </a:r>
            <a:r>
              <a:rPr lang="zh-CN" altLang="en-US" sz="4400" b="1" dirty="0">
                <a:solidFill>
                  <a:schemeClr val="bg1"/>
                </a:solidFill>
              </a:rPr>
              <a:t>（</a:t>
            </a:r>
            <a:r>
              <a:rPr lang="ja-JP" altLang="en-US" sz="4400" b="1">
                <a:solidFill>
                  <a:schemeClr val="bg1"/>
                </a:solidFill>
              </a:rPr>
              <a:t>忽略数据</a:t>
            </a:r>
            <a:r>
              <a:rPr lang="zh-CN" altLang="en-US" sz="4400" b="1" dirty="0">
                <a:solidFill>
                  <a:schemeClr val="bg1"/>
                </a:solidFill>
              </a:rPr>
              <a:t>）</a:t>
            </a:r>
            <a:endParaRPr lang="en-US" sz="4400" b="1" dirty="0">
              <a:solidFill>
                <a:schemeClr val="bg1"/>
              </a:solidFill>
            </a:endParaRPr>
          </a:p>
        </p:txBody>
      </p:sp>
      <p:sp>
        <p:nvSpPr>
          <p:cNvPr id="4" name="TextBox 3">
            <a:extLst>
              <a:ext uri="{FF2B5EF4-FFF2-40B4-BE49-F238E27FC236}">
                <a16:creationId xmlns:a16="http://schemas.microsoft.com/office/drawing/2014/main" id="{1BCB1129-9DBF-9B44-80C9-101AA901DE8D}"/>
              </a:ext>
            </a:extLst>
          </p:cNvPr>
          <p:cNvSpPr txBox="1"/>
          <p:nvPr/>
        </p:nvSpPr>
        <p:spPr>
          <a:xfrm>
            <a:off x="3842331" y="4573625"/>
            <a:ext cx="4871847" cy="523220"/>
          </a:xfrm>
          <a:prstGeom prst="rect">
            <a:avLst/>
          </a:prstGeom>
          <a:noFill/>
        </p:spPr>
        <p:txBody>
          <a:bodyPr wrap="none" rtlCol="0">
            <a:spAutoFit/>
          </a:bodyPr>
          <a:lstStyle/>
          <a:p>
            <a:r>
              <a:rPr lang="zh-CN" altLang="en-US" sz="2800" b="1" dirty="0">
                <a:solidFill>
                  <a:schemeClr val="bg1"/>
                </a:solidFill>
              </a:rPr>
              <a:t>（</a:t>
            </a:r>
            <a:r>
              <a:rPr lang="ja-JP" altLang="en-US" sz="2800" b="1">
                <a:solidFill>
                  <a:schemeClr val="bg1"/>
                </a:solidFill>
              </a:rPr>
              <a:t>可能导致某些特征被忽略</a:t>
            </a:r>
            <a:r>
              <a:rPr lang="zh-CN" altLang="en-US" sz="2800" b="1" dirty="0">
                <a:solidFill>
                  <a:schemeClr val="bg1"/>
                </a:solidFill>
              </a:rPr>
              <a:t>）</a:t>
            </a:r>
            <a:endParaRPr lang="en-US" sz="2800" b="1" dirty="0">
              <a:solidFill>
                <a:schemeClr val="bg1"/>
              </a:solidFill>
            </a:endParaRPr>
          </a:p>
        </p:txBody>
      </p:sp>
    </p:spTree>
    <p:extLst>
      <p:ext uri="{BB962C8B-B14F-4D97-AF65-F5344CB8AC3E}">
        <p14:creationId xmlns:p14="http://schemas.microsoft.com/office/powerpoint/2010/main" val="27307203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229095" y="1196802"/>
            <a:ext cx="9905998" cy="1478570"/>
          </a:xfrm>
        </p:spPr>
        <p:txBody>
          <a:bodyPr>
            <a:normAutofit fontScale="90000"/>
          </a:bodyPr>
          <a:lstStyle/>
          <a:p>
            <a:pPr algn="ctr"/>
            <a:r>
              <a:rPr lang="en-US" sz="4400" b="1" dirty="0">
                <a:solidFill>
                  <a:schemeClr val="bg1"/>
                </a:solidFill>
              </a:rPr>
              <a:t>Fill in the missing value manually</a:t>
            </a:r>
            <a:br>
              <a:rPr lang="en-US" sz="4400" b="1" dirty="0">
                <a:solidFill>
                  <a:schemeClr val="bg1"/>
                </a:solidFill>
              </a:rPr>
            </a:br>
            <a:r>
              <a:rPr lang="zh-CN" altLang="en-US" sz="4400" b="1" dirty="0">
                <a:solidFill>
                  <a:schemeClr val="bg1"/>
                </a:solidFill>
              </a:rPr>
              <a:t>（</a:t>
            </a:r>
            <a:r>
              <a:rPr lang="ja-JP" altLang="en-US" sz="4400" b="1">
                <a:solidFill>
                  <a:schemeClr val="bg1"/>
                </a:solidFill>
              </a:rPr>
              <a:t>手动填充</a:t>
            </a:r>
            <a:r>
              <a:rPr lang="zh-CN" altLang="en-US" sz="4400" b="1" dirty="0">
                <a:solidFill>
                  <a:schemeClr val="bg1"/>
                </a:solidFill>
              </a:rPr>
              <a:t>）</a:t>
            </a:r>
            <a:r>
              <a:rPr lang="en-US" sz="4400" b="1" dirty="0">
                <a:solidFill>
                  <a:schemeClr val="bg1"/>
                </a:solidFill>
              </a:rPr>
              <a:t> </a:t>
            </a:r>
            <a:br>
              <a:rPr lang="en-US" sz="4400" b="1" dirty="0">
                <a:solidFill>
                  <a:schemeClr val="bg1"/>
                </a:solidFill>
              </a:rPr>
            </a:br>
            <a:endParaRPr lang="en-US" sz="4400" dirty="0">
              <a:solidFill>
                <a:schemeClr val="bg1"/>
              </a:solidFill>
            </a:endParaRP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329303" y="2675372"/>
            <a:ext cx="9905999" cy="3541714"/>
          </a:xfrm>
        </p:spPr>
        <p:txBody>
          <a:bodyPr/>
          <a:lstStyle/>
          <a:p>
            <a:pPr marL="0" indent="0">
              <a:buNone/>
            </a:pPr>
            <a:r>
              <a:rPr lang="en-US" sz="3200" b="1" dirty="0">
                <a:solidFill>
                  <a:schemeClr val="bg1"/>
                </a:solidFill>
              </a:rPr>
              <a:t>In general, this approach is time consuming and may not be feasible given a large data set with many missing values. </a:t>
            </a:r>
            <a:r>
              <a:rPr lang="zh-CN" altLang="en-US" sz="3200" b="1" dirty="0">
                <a:solidFill>
                  <a:schemeClr val="bg1"/>
                </a:solidFill>
              </a:rPr>
              <a:t>（</a:t>
            </a:r>
            <a:r>
              <a:rPr lang="ja-JP" altLang="en-US" sz="3200" b="1">
                <a:solidFill>
                  <a:schemeClr val="bg1"/>
                </a:solidFill>
              </a:rPr>
              <a:t>丢失数据量过大时不可行</a:t>
            </a:r>
            <a:r>
              <a:rPr lang="zh-CN" altLang="en-US" sz="3200" b="1" dirty="0">
                <a:solidFill>
                  <a:schemeClr val="bg1"/>
                </a:solidFill>
              </a:rPr>
              <a:t>）</a:t>
            </a:r>
            <a:endParaRPr lang="en-US" sz="3200" b="1" dirty="0">
              <a:solidFill>
                <a:schemeClr val="bg1"/>
              </a:solidFill>
            </a:endParaRPr>
          </a:p>
          <a:p>
            <a:pPr marL="0" indent="0">
              <a:buNone/>
            </a:pPr>
            <a:endParaRPr lang="en-US" sz="2800" dirty="0"/>
          </a:p>
        </p:txBody>
      </p:sp>
    </p:spTree>
    <p:extLst>
      <p:ext uri="{BB962C8B-B14F-4D97-AF65-F5344CB8AC3E}">
        <p14:creationId xmlns:p14="http://schemas.microsoft.com/office/powerpoint/2010/main" val="22292249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normAutofit fontScale="90000"/>
          </a:bodyPr>
          <a:lstStyle/>
          <a:p>
            <a:pPr algn="ctr"/>
            <a:r>
              <a:rPr lang="en-US" b="1" dirty="0">
                <a:solidFill>
                  <a:schemeClr val="bg1"/>
                </a:solidFill>
              </a:rPr>
              <a:t>Use a global constant to fill in the missing value </a:t>
            </a:r>
            <a:br>
              <a:rPr lang="en-US" b="1" dirty="0">
                <a:solidFill>
                  <a:schemeClr val="bg1"/>
                </a:solidFill>
              </a:rPr>
            </a:br>
            <a:r>
              <a:rPr lang="en-US" b="1" dirty="0">
                <a:solidFill>
                  <a:schemeClr val="bg1"/>
                </a:solidFill>
              </a:rPr>
              <a:t>(</a:t>
            </a:r>
            <a:r>
              <a:rPr lang="ja-JP" altLang="en-US" b="1">
                <a:solidFill>
                  <a:schemeClr val="bg1"/>
                </a:solidFill>
              </a:rPr>
              <a:t>加入全局变量</a:t>
            </a:r>
            <a:r>
              <a:rPr lang="en-US" altLang="ja-JP" b="1" dirty="0">
                <a:solidFill>
                  <a:schemeClr val="bg1"/>
                </a:solidFill>
              </a:rPr>
              <a:t>)</a:t>
            </a:r>
            <a:br>
              <a:rPr lang="en-US" b="1" dirty="0"/>
            </a:br>
            <a:endParaRPr lang="en-US" sz="900" b="1" dirty="0"/>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pPr marL="0" indent="0" algn="just">
              <a:buNone/>
            </a:pPr>
            <a:r>
              <a:rPr lang="en-US" sz="2800" b="1" dirty="0">
                <a:solidFill>
                  <a:schemeClr val="bg1"/>
                </a:solidFill>
              </a:rPr>
              <a:t>Replace all missing attribute values by the same constant such as a label like </a:t>
            </a:r>
            <a:r>
              <a:rPr lang="en-US" sz="2800" b="1" i="1" dirty="0">
                <a:solidFill>
                  <a:schemeClr val="bg1"/>
                </a:solidFill>
              </a:rPr>
              <a:t>“Unknown” </a:t>
            </a:r>
            <a:r>
              <a:rPr lang="en-US" sz="2800" b="1" dirty="0">
                <a:solidFill>
                  <a:schemeClr val="bg1"/>
                </a:solidFill>
              </a:rPr>
              <a:t>or −∞. If missing values are replaced by, say, </a:t>
            </a:r>
            <a:r>
              <a:rPr lang="en-US" sz="2800" b="1" i="1" dirty="0">
                <a:solidFill>
                  <a:schemeClr val="bg1"/>
                </a:solidFill>
              </a:rPr>
              <a:t>“Unknown</a:t>
            </a:r>
            <a:r>
              <a:rPr lang="en-US" sz="2800" b="1" dirty="0">
                <a:solidFill>
                  <a:schemeClr val="bg1"/>
                </a:solidFill>
              </a:rPr>
              <a:t>,” then the mining program may mistakenly think that they form an interesting concept, since they all have a value in common—that of </a:t>
            </a:r>
            <a:r>
              <a:rPr lang="en-US" sz="2800" b="1" i="1" dirty="0">
                <a:solidFill>
                  <a:schemeClr val="bg1"/>
                </a:solidFill>
              </a:rPr>
              <a:t>“Unknown.” </a:t>
            </a:r>
            <a:r>
              <a:rPr lang="en-US" sz="2800" b="1" dirty="0">
                <a:solidFill>
                  <a:schemeClr val="bg1"/>
                </a:solidFill>
              </a:rPr>
              <a:t>Hence, although this method is simple, it is not foolproof </a:t>
            </a:r>
            <a:r>
              <a:rPr lang="zh-CN" altLang="en-US" sz="2800" b="1" dirty="0">
                <a:solidFill>
                  <a:schemeClr val="bg1"/>
                </a:solidFill>
              </a:rPr>
              <a:t>（</a:t>
            </a:r>
            <a:r>
              <a:rPr lang="ja-JP" altLang="en-US" sz="2800" b="1">
                <a:solidFill>
                  <a:schemeClr val="bg1"/>
                </a:solidFill>
              </a:rPr>
              <a:t>可能导致该变量变成特征</a:t>
            </a:r>
            <a:r>
              <a:rPr lang="zh-CN" altLang="en-US" sz="2800" b="1" dirty="0">
                <a:solidFill>
                  <a:schemeClr val="bg1"/>
                </a:solidFill>
              </a:rPr>
              <a:t>）</a:t>
            </a:r>
            <a:endParaRPr lang="en-US" sz="2800" b="1" dirty="0">
              <a:solidFill>
                <a:schemeClr val="bg1"/>
              </a:solidFill>
            </a:endParaRPr>
          </a:p>
          <a:p>
            <a:endParaRPr lang="en-US" dirty="0"/>
          </a:p>
        </p:txBody>
      </p:sp>
    </p:spTree>
    <p:extLst>
      <p:ext uri="{BB962C8B-B14F-4D97-AF65-F5344CB8AC3E}">
        <p14:creationId xmlns:p14="http://schemas.microsoft.com/office/powerpoint/2010/main" val="19694677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266672" y="969247"/>
            <a:ext cx="9905998" cy="1478570"/>
          </a:xfrm>
        </p:spPr>
        <p:txBody>
          <a:bodyPr>
            <a:noAutofit/>
          </a:bodyPr>
          <a:lstStyle/>
          <a:p>
            <a:pPr algn="ctr"/>
            <a:r>
              <a:rPr lang="en-US" b="1" dirty="0">
                <a:solidFill>
                  <a:schemeClr val="bg1"/>
                </a:solidFill>
              </a:rPr>
              <a:t>Use a measure of central tendency for the attribute (e.g., the mean or median) to fill in the missing value </a:t>
            </a:r>
            <a:br>
              <a:rPr lang="en-US" b="1" dirty="0">
                <a:solidFill>
                  <a:schemeClr val="bg1"/>
                </a:solidFill>
              </a:rPr>
            </a:br>
            <a:r>
              <a:rPr lang="zh-CN" altLang="en-US" b="1" dirty="0">
                <a:solidFill>
                  <a:schemeClr val="bg1"/>
                </a:solidFill>
              </a:rPr>
              <a:t>（</a:t>
            </a:r>
            <a:r>
              <a:rPr lang="ja-JP" altLang="en-US" b="1">
                <a:solidFill>
                  <a:schemeClr val="bg1"/>
                </a:solidFill>
              </a:rPr>
              <a:t>平均数或中位数替换</a:t>
            </a:r>
            <a:r>
              <a:rPr lang="zh-CN" altLang="en-US" b="1" dirty="0">
                <a:solidFill>
                  <a:schemeClr val="bg1"/>
                </a:solidFill>
              </a:rPr>
              <a:t>）</a:t>
            </a:r>
            <a:endParaRPr lang="en-US" b="1" dirty="0">
              <a:solidFill>
                <a:schemeClr val="bg1"/>
              </a:solidFill>
            </a:endParaRP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266671" y="3038627"/>
            <a:ext cx="9905999" cy="3541714"/>
          </a:xfrm>
        </p:spPr>
        <p:txBody>
          <a:bodyPr/>
          <a:lstStyle/>
          <a:p>
            <a:pPr marL="0" indent="0">
              <a:buNone/>
            </a:pPr>
            <a:r>
              <a:rPr lang="en-US" sz="3200" b="1" dirty="0">
                <a:solidFill>
                  <a:schemeClr val="bg1"/>
                </a:solidFill>
              </a:rPr>
              <a:t>For normal (symmetric) data distributions, the mean can be used, while skewed data distribution should employ the median </a:t>
            </a:r>
          </a:p>
          <a:p>
            <a:endParaRPr lang="en-US" dirty="0"/>
          </a:p>
        </p:txBody>
      </p:sp>
    </p:spTree>
    <p:extLst>
      <p:ext uri="{BB962C8B-B14F-4D97-AF65-F5344CB8AC3E}">
        <p14:creationId xmlns:p14="http://schemas.microsoft.com/office/powerpoint/2010/main" val="3172254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41412" y="1194716"/>
            <a:ext cx="9905998" cy="1478570"/>
          </a:xfrm>
        </p:spPr>
        <p:txBody>
          <a:bodyPr>
            <a:noAutofit/>
          </a:bodyPr>
          <a:lstStyle/>
          <a:p>
            <a:pPr algn="ctr"/>
            <a:r>
              <a:rPr lang="en-US" b="1" dirty="0">
                <a:solidFill>
                  <a:schemeClr val="bg1"/>
                </a:solidFill>
              </a:rPr>
              <a:t>Use the most probable value to fill in the missing value </a:t>
            </a:r>
            <a:br>
              <a:rPr lang="en-US" b="1" dirty="0"/>
            </a:br>
            <a:r>
              <a:rPr lang="zh-CN" altLang="en-US" b="1" dirty="0">
                <a:solidFill>
                  <a:schemeClr val="bg1"/>
                </a:solidFill>
              </a:rPr>
              <a:t>（</a:t>
            </a:r>
            <a:r>
              <a:rPr lang="ja-JP" altLang="en-US" b="1">
                <a:solidFill>
                  <a:schemeClr val="bg1"/>
                </a:solidFill>
              </a:rPr>
              <a:t>用可能性最高的替换</a:t>
            </a:r>
            <a:r>
              <a:rPr lang="zh-CN" altLang="en-US" b="1" dirty="0">
                <a:solidFill>
                  <a:schemeClr val="bg1"/>
                </a:solidFill>
              </a:rPr>
              <a:t>）</a:t>
            </a:r>
            <a:br>
              <a:rPr lang="en-US" altLang="zh-CN" b="1" dirty="0">
                <a:solidFill>
                  <a:schemeClr val="bg1"/>
                </a:solidFill>
              </a:rPr>
            </a:br>
            <a:endParaRPr lang="en-US" b="1" dirty="0">
              <a:solidFill>
                <a:schemeClr val="bg1"/>
              </a:solidFill>
            </a:endParaRP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41412" y="2800631"/>
            <a:ext cx="9905999" cy="3541714"/>
          </a:xfrm>
        </p:spPr>
        <p:txBody>
          <a:bodyPr/>
          <a:lstStyle/>
          <a:p>
            <a:pPr marL="0" indent="0" algn="just">
              <a:buNone/>
            </a:pPr>
            <a:r>
              <a:rPr lang="en-US" sz="3200" b="1" dirty="0">
                <a:solidFill>
                  <a:schemeClr val="bg1"/>
                </a:solidFill>
              </a:rPr>
              <a:t>This may be determined with regression, inference-based tools using a Bayesian formalism, or decision tree induction. </a:t>
            </a:r>
            <a:r>
              <a:rPr lang="zh-CN" altLang="en-US" sz="3200" b="1" dirty="0">
                <a:solidFill>
                  <a:schemeClr val="bg1"/>
                </a:solidFill>
              </a:rPr>
              <a:t>（</a:t>
            </a:r>
            <a:r>
              <a:rPr lang="ja-JP" altLang="en-US" sz="3200" b="1">
                <a:solidFill>
                  <a:schemeClr val="bg1"/>
                </a:solidFill>
              </a:rPr>
              <a:t>应用某些机器学习方法</a:t>
            </a:r>
            <a:r>
              <a:rPr lang="zh-CN" altLang="en-US" sz="3200" b="1" dirty="0">
                <a:solidFill>
                  <a:schemeClr val="bg1"/>
                </a:solidFill>
              </a:rPr>
              <a:t>）</a:t>
            </a:r>
            <a:endParaRPr lang="en-US" sz="3200" b="1" dirty="0">
              <a:solidFill>
                <a:schemeClr val="bg1"/>
              </a:solidFill>
            </a:endParaRPr>
          </a:p>
          <a:p>
            <a:endParaRPr lang="en-US" b="1" dirty="0"/>
          </a:p>
          <a:p>
            <a:endParaRPr lang="en-US" dirty="0"/>
          </a:p>
        </p:txBody>
      </p:sp>
    </p:spTree>
    <p:extLst>
      <p:ext uri="{BB962C8B-B14F-4D97-AF65-F5344CB8AC3E}">
        <p14:creationId xmlns:p14="http://schemas.microsoft.com/office/powerpoint/2010/main" val="3643139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7517EE7-0816-3F4D-B233-F48647FC1F65}"/>
              </a:ext>
            </a:extLst>
          </p:cNvPr>
          <p:cNvPicPr>
            <a:picLocks noGrp="1" noChangeAspect="1"/>
          </p:cNvPicPr>
          <p:nvPr>
            <p:ph idx="1"/>
          </p:nvPr>
        </p:nvPicPr>
        <p:blipFill>
          <a:blip r:embed="rId2"/>
          <a:stretch>
            <a:fillRect/>
          </a:stretch>
        </p:blipFill>
        <p:spPr>
          <a:xfrm>
            <a:off x="-1" y="1817649"/>
            <a:ext cx="12199335" cy="4170556"/>
          </a:xfrm>
        </p:spPr>
      </p:pic>
    </p:spTree>
    <p:extLst>
      <p:ext uri="{BB962C8B-B14F-4D97-AF65-F5344CB8AC3E}">
        <p14:creationId xmlns:p14="http://schemas.microsoft.com/office/powerpoint/2010/main" val="31704829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pPr algn="ctr"/>
            <a:br>
              <a:rPr lang="en-US" dirty="0"/>
            </a:br>
            <a:endParaRPr lang="en-US" dirty="0"/>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41412" y="1766887"/>
            <a:ext cx="9905999" cy="3541714"/>
          </a:xfrm>
        </p:spPr>
        <p:txBody>
          <a:bodyPr>
            <a:normAutofit/>
          </a:bodyPr>
          <a:lstStyle/>
          <a:p>
            <a:pPr marL="0" indent="0" algn="ctr">
              <a:buNone/>
            </a:pPr>
            <a:r>
              <a:rPr lang="en-US" sz="6600" b="1" dirty="0">
                <a:solidFill>
                  <a:schemeClr val="bg1"/>
                </a:solidFill>
              </a:rPr>
              <a:t>Data Reduction</a:t>
            </a:r>
          </a:p>
        </p:txBody>
      </p:sp>
    </p:spTree>
    <p:extLst>
      <p:ext uri="{BB962C8B-B14F-4D97-AF65-F5344CB8AC3E}">
        <p14:creationId xmlns:p14="http://schemas.microsoft.com/office/powerpoint/2010/main" val="21406737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pPr algn="ctr"/>
            <a:br>
              <a:rPr lang="en-US" dirty="0"/>
            </a:br>
            <a:endParaRPr lang="en-US" dirty="0"/>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41412" y="776287"/>
            <a:ext cx="9905999" cy="3541714"/>
          </a:xfrm>
        </p:spPr>
        <p:txBody>
          <a:bodyPr>
            <a:noAutofit/>
          </a:bodyPr>
          <a:lstStyle/>
          <a:p>
            <a:pPr marL="0" indent="0" algn="just">
              <a:buNone/>
            </a:pPr>
            <a:r>
              <a:rPr lang="en-US" sz="4000" b="1" dirty="0">
                <a:solidFill>
                  <a:schemeClr val="bg1"/>
                </a:solidFill>
              </a:rPr>
              <a:t>1. Stepwise forward selection</a:t>
            </a:r>
            <a:r>
              <a:rPr lang="en-US" sz="4000" dirty="0">
                <a:solidFill>
                  <a:schemeClr val="bg1"/>
                </a:solidFill>
              </a:rPr>
              <a:t>: The procedure starts with an empty set of attributes as the reduced set. The best of the original attributes is determined and added to the reduced set. At each subsequent iteration or step, the best of the remaining original attributes is added to the set. </a:t>
            </a:r>
            <a:r>
              <a:rPr lang="zh-CN" altLang="en-US" sz="4000" dirty="0">
                <a:solidFill>
                  <a:schemeClr val="bg1"/>
                </a:solidFill>
              </a:rPr>
              <a:t>（</a:t>
            </a:r>
            <a:r>
              <a:rPr lang="ja-JP" altLang="en-US" sz="4000">
                <a:solidFill>
                  <a:schemeClr val="bg1"/>
                </a:solidFill>
              </a:rPr>
              <a:t>选取最好的</a:t>
            </a:r>
            <a:r>
              <a:rPr lang="zh-CN" altLang="en-US" sz="4000" dirty="0">
                <a:solidFill>
                  <a:schemeClr val="bg1"/>
                </a:solidFill>
              </a:rPr>
              <a:t>）</a:t>
            </a:r>
            <a:endParaRPr lang="en-US" sz="4000" dirty="0">
              <a:solidFill>
                <a:schemeClr val="bg1"/>
              </a:solidFill>
            </a:endParaRPr>
          </a:p>
        </p:txBody>
      </p:sp>
    </p:spTree>
    <p:extLst>
      <p:ext uri="{BB962C8B-B14F-4D97-AF65-F5344CB8AC3E}">
        <p14:creationId xmlns:p14="http://schemas.microsoft.com/office/powerpoint/2010/main" val="23794324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pPr algn="ctr"/>
            <a:br>
              <a:rPr lang="en-US" dirty="0"/>
            </a:br>
            <a:endParaRPr lang="en-US" dirty="0"/>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41412" y="877887"/>
            <a:ext cx="9905999" cy="3541714"/>
          </a:xfrm>
        </p:spPr>
        <p:txBody>
          <a:bodyPr>
            <a:normAutofit/>
          </a:bodyPr>
          <a:lstStyle/>
          <a:p>
            <a:pPr marL="0" indent="0">
              <a:buNone/>
            </a:pPr>
            <a:r>
              <a:rPr lang="en-US" sz="4000" b="1" dirty="0">
                <a:solidFill>
                  <a:schemeClr val="bg1"/>
                </a:solidFill>
              </a:rPr>
              <a:t>2. Stepwise backward elimination</a:t>
            </a:r>
            <a:r>
              <a:rPr lang="en-US" sz="4000" dirty="0">
                <a:solidFill>
                  <a:schemeClr val="bg1"/>
                </a:solidFill>
              </a:rPr>
              <a:t>: The procedure starts with the full set of attributes. At each step, it removes the worst attribute remaining in the set. </a:t>
            </a:r>
            <a:r>
              <a:rPr lang="zh-CN" altLang="en-US" sz="4000" dirty="0">
                <a:solidFill>
                  <a:schemeClr val="bg1"/>
                </a:solidFill>
              </a:rPr>
              <a:t>（</a:t>
            </a:r>
            <a:r>
              <a:rPr lang="ja-JP" altLang="en-US" sz="4000">
                <a:solidFill>
                  <a:schemeClr val="bg1"/>
                </a:solidFill>
              </a:rPr>
              <a:t>移除最差的</a:t>
            </a:r>
            <a:r>
              <a:rPr lang="zh-CN" altLang="en-US" sz="4000" dirty="0">
                <a:solidFill>
                  <a:schemeClr val="bg1"/>
                </a:solidFill>
              </a:rPr>
              <a:t>）</a:t>
            </a:r>
            <a:endParaRPr lang="en-US" sz="4000" dirty="0">
              <a:solidFill>
                <a:schemeClr val="bg1"/>
              </a:solidFill>
            </a:endParaRPr>
          </a:p>
          <a:p>
            <a:pPr marL="0" indent="0" algn="just">
              <a:buNone/>
            </a:pPr>
            <a:endParaRPr lang="en-US" sz="4000" b="1" dirty="0">
              <a:solidFill>
                <a:schemeClr val="bg1"/>
              </a:solidFill>
            </a:endParaRPr>
          </a:p>
        </p:txBody>
      </p:sp>
    </p:spTree>
    <p:extLst>
      <p:ext uri="{BB962C8B-B14F-4D97-AF65-F5344CB8AC3E}">
        <p14:creationId xmlns:p14="http://schemas.microsoft.com/office/powerpoint/2010/main" val="41142112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pPr algn="ctr"/>
            <a:br>
              <a:rPr lang="en-US" dirty="0"/>
            </a:br>
            <a:endParaRPr lang="en-US" dirty="0"/>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41412" y="1004886"/>
            <a:ext cx="9905999" cy="3846513"/>
          </a:xfrm>
        </p:spPr>
        <p:txBody>
          <a:bodyPr>
            <a:normAutofit fontScale="85000" lnSpcReduction="10000"/>
          </a:bodyPr>
          <a:lstStyle/>
          <a:p>
            <a:pPr marL="0" indent="0" algn="just">
              <a:buNone/>
            </a:pPr>
            <a:r>
              <a:rPr lang="en-US" sz="4000" b="1" dirty="0">
                <a:solidFill>
                  <a:schemeClr val="bg1"/>
                </a:solidFill>
              </a:rPr>
              <a:t>3. Combination of forward selection and backward elimination</a:t>
            </a:r>
            <a:r>
              <a:rPr lang="en-US" sz="4000" dirty="0">
                <a:solidFill>
                  <a:schemeClr val="bg1"/>
                </a:solidFill>
              </a:rPr>
              <a:t>: The stepwise for- ward selection and backward elimination methods can be combined so that, at each step, the procedure selects the best attribute and removes the worst from among the remaining attributes. </a:t>
            </a:r>
            <a:r>
              <a:rPr lang="zh-CN" altLang="en-US" sz="4000" dirty="0">
                <a:solidFill>
                  <a:schemeClr val="bg1"/>
                </a:solidFill>
              </a:rPr>
              <a:t>（</a:t>
            </a:r>
            <a:r>
              <a:rPr lang="ja-JP" altLang="en-US" sz="4000">
                <a:solidFill>
                  <a:schemeClr val="bg1"/>
                </a:solidFill>
              </a:rPr>
              <a:t>二者合并</a:t>
            </a:r>
            <a:r>
              <a:rPr lang="zh-CN" altLang="en-US" sz="4000" dirty="0">
                <a:solidFill>
                  <a:schemeClr val="bg1"/>
                </a:solidFill>
              </a:rPr>
              <a:t>）</a:t>
            </a:r>
            <a:endParaRPr lang="en-US" sz="4000" dirty="0">
              <a:solidFill>
                <a:schemeClr val="bg1"/>
              </a:solidFill>
            </a:endParaRPr>
          </a:p>
          <a:p>
            <a:pPr marL="0" indent="0" algn="ctr">
              <a:buNone/>
            </a:pPr>
            <a:endParaRPr lang="en-US" sz="6600" b="1" dirty="0">
              <a:solidFill>
                <a:schemeClr val="bg1"/>
              </a:solidFill>
            </a:endParaRPr>
          </a:p>
        </p:txBody>
      </p:sp>
    </p:spTree>
    <p:extLst>
      <p:ext uri="{BB962C8B-B14F-4D97-AF65-F5344CB8AC3E}">
        <p14:creationId xmlns:p14="http://schemas.microsoft.com/office/powerpoint/2010/main" val="7810305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pPr algn="ctr"/>
            <a:br>
              <a:rPr lang="en-US" dirty="0"/>
            </a:br>
            <a:endParaRPr lang="en-US" dirty="0"/>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531813" y="788987"/>
            <a:ext cx="11355387" cy="5180013"/>
          </a:xfrm>
        </p:spPr>
        <p:txBody>
          <a:bodyPr>
            <a:normAutofit fontScale="32500" lnSpcReduction="20000"/>
          </a:bodyPr>
          <a:lstStyle/>
          <a:p>
            <a:pPr marL="0" indent="0" algn="just">
              <a:buNone/>
            </a:pPr>
            <a:r>
              <a:rPr lang="en-US" sz="11400" b="1" dirty="0">
                <a:solidFill>
                  <a:schemeClr val="bg1"/>
                </a:solidFill>
              </a:rPr>
              <a:t>4. Decision tree induction: </a:t>
            </a:r>
            <a:r>
              <a:rPr lang="en-US" sz="11400" dirty="0">
                <a:solidFill>
                  <a:schemeClr val="bg1"/>
                </a:solidFill>
              </a:rPr>
              <a:t>Decision tree algorithms (e.g., ID3, C4.5, and CART) were originally intended for classification. Decision tree induction constructs a flowchart- like structure where each internal (</a:t>
            </a:r>
            <a:r>
              <a:rPr lang="en-US" sz="11400" dirty="0" err="1">
                <a:solidFill>
                  <a:schemeClr val="bg1"/>
                </a:solidFill>
              </a:rPr>
              <a:t>nonleaf</a:t>
            </a:r>
            <a:r>
              <a:rPr lang="en-US" sz="11400" dirty="0">
                <a:solidFill>
                  <a:schemeClr val="bg1"/>
                </a:solidFill>
              </a:rPr>
              <a:t>) node denotes a test on an attribute, each branch corresponds to an outcome of the test, and each external (leaf) node denotes a class prediction. At each node, the algorithm chooses the “best” attribute to partition the data into individual classes. </a:t>
            </a:r>
          </a:p>
          <a:p>
            <a:pPr marL="0" indent="0" algn="ctr">
              <a:buNone/>
            </a:pPr>
            <a:endParaRPr lang="en-US" sz="6600" b="1" dirty="0">
              <a:solidFill>
                <a:schemeClr val="bg1"/>
              </a:solidFill>
            </a:endParaRPr>
          </a:p>
        </p:txBody>
      </p:sp>
    </p:spTree>
    <p:extLst>
      <p:ext uri="{BB962C8B-B14F-4D97-AF65-F5344CB8AC3E}">
        <p14:creationId xmlns:p14="http://schemas.microsoft.com/office/powerpoint/2010/main" val="17875186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253626" y="2053618"/>
            <a:ext cx="9905998" cy="1478570"/>
          </a:xfrm>
        </p:spPr>
        <p:txBody>
          <a:bodyPr>
            <a:noAutofit/>
          </a:bodyPr>
          <a:lstStyle/>
          <a:p>
            <a:pPr algn="ctr"/>
            <a:r>
              <a:rPr lang="en-US" sz="6000" b="1" dirty="0">
                <a:solidFill>
                  <a:schemeClr val="bg1"/>
                </a:solidFill>
              </a:rPr>
              <a:t>Recommender</a:t>
            </a:r>
            <a:r>
              <a:rPr lang="zh-CN" altLang="en-US" sz="6000" b="1" dirty="0">
                <a:solidFill>
                  <a:schemeClr val="bg1"/>
                </a:solidFill>
              </a:rPr>
              <a:t> </a:t>
            </a:r>
            <a:r>
              <a:rPr lang="en-US" altLang="zh-CN" sz="6000" b="1" dirty="0">
                <a:solidFill>
                  <a:schemeClr val="bg1"/>
                </a:solidFill>
              </a:rPr>
              <a:t>system</a:t>
            </a:r>
            <a:br>
              <a:rPr lang="en-US" altLang="zh-CN" sz="6000" b="1" dirty="0">
                <a:solidFill>
                  <a:schemeClr val="bg1"/>
                </a:solidFill>
              </a:rPr>
            </a:br>
            <a:br>
              <a:rPr lang="en-US" altLang="zh-CN" sz="6000" b="1" dirty="0">
                <a:solidFill>
                  <a:schemeClr val="bg1"/>
                </a:solidFill>
              </a:rPr>
            </a:br>
            <a:r>
              <a:rPr lang="ja-JP" altLang="en-US" sz="6000" b="1">
                <a:solidFill>
                  <a:schemeClr val="bg1"/>
                </a:solidFill>
              </a:rPr>
              <a:t>推荐系统</a:t>
            </a:r>
            <a:endParaRPr lang="en-US" sz="6000" b="1" dirty="0">
              <a:solidFill>
                <a:schemeClr val="bg1"/>
              </a:solidFill>
            </a:endParaRPr>
          </a:p>
        </p:txBody>
      </p:sp>
    </p:spTree>
    <p:extLst>
      <p:ext uri="{BB962C8B-B14F-4D97-AF65-F5344CB8AC3E}">
        <p14:creationId xmlns:p14="http://schemas.microsoft.com/office/powerpoint/2010/main" val="42322404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709804" y="1434044"/>
            <a:ext cx="9905999" cy="3541714"/>
          </a:xfrm>
        </p:spPr>
        <p:txBody>
          <a:bodyPr>
            <a:normAutofit/>
          </a:bodyPr>
          <a:lstStyle/>
          <a:p>
            <a:r>
              <a:rPr lang="ja-JP" altLang="en-US" sz="4800" b="1">
                <a:solidFill>
                  <a:schemeClr val="bg1"/>
                </a:solidFill>
              </a:rPr>
              <a:t>内容过滤</a:t>
            </a:r>
            <a:r>
              <a:rPr lang="en-US" altLang="ja-JP" sz="4800" b="1" dirty="0">
                <a:solidFill>
                  <a:schemeClr val="bg1"/>
                </a:solidFill>
              </a:rPr>
              <a:t>(</a:t>
            </a:r>
            <a:r>
              <a:rPr lang="en-US" altLang="zh-CN" sz="4800" b="1" dirty="0">
                <a:solidFill>
                  <a:schemeClr val="bg1"/>
                </a:solidFill>
              </a:rPr>
              <a:t>content based filtering)</a:t>
            </a:r>
            <a:endParaRPr lang="en-US" altLang="ja-JP" sz="4800" b="1" dirty="0">
              <a:solidFill>
                <a:schemeClr val="bg1"/>
              </a:solidFill>
            </a:endParaRPr>
          </a:p>
          <a:p>
            <a:endParaRPr lang="en-US" sz="4800" b="1" dirty="0">
              <a:solidFill>
                <a:schemeClr val="bg1"/>
              </a:solidFill>
            </a:endParaRPr>
          </a:p>
          <a:p>
            <a:r>
              <a:rPr lang="ja-JP" altLang="en-US" sz="4800" b="1">
                <a:solidFill>
                  <a:schemeClr val="bg1"/>
                </a:solidFill>
              </a:rPr>
              <a:t>协同过滤</a:t>
            </a:r>
            <a:r>
              <a:rPr lang="en-US" altLang="ja-JP" sz="4800" b="1" dirty="0">
                <a:solidFill>
                  <a:schemeClr val="bg1"/>
                </a:solidFill>
              </a:rPr>
              <a:t>(</a:t>
            </a:r>
            <a:r>
              <a:rPr lang="en-US" altLang="zh-CN" sz="4800" b="1" dirty="0">
                <a:solidFill>
                  <a:schemeClr val="bg1"/>
                </a:solidFill>
              </a:rPr>
              <a:t>collaborative filtering)</a:t>
            </a:r>
            <a:endParaRPr lang="en-US" sz="4800" b="1" dirty="0">
              <a:solidFill>
                <a:schemeClr val="bg1"/>
              </a:solidFill>
            </a:endParaRPr>
          </a:p>
        </p:txBody>
      </p:sp>
    </p:spTree>
    <p:extLst>
      <p:ext uri="{BB962C8B-B14F-4D97-AF65-F5344CB8AC3E}">
        <p14:creationId xmlns:p14="http://schemas.microsoft.com/office/powerpoint/2010/main" val="7033658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41413" y="1216406"/>
            <a:ext cx="9905998" cy="1478570"/>
          </a:xfrm>
        </p:spPr>
        <p:txBody>
          <a:bodyPr>
            <a:normAutofit/>
          </a:bodyPr>
          <a:lstStyle/>
          <a:p>
            <a:r>
              <a:rPr lang="ja-JP" altLang="en-US" sz="4400" b="1">
                <a:solidFill>
                  <a:schemeClr val="bg1"/>
                </a:solidFill>
              </a:rPr>
              <a:t>内容过滤</a:t>
            </a:r>
            <a:r>
              <a:rPr lang="zh-CN" altLang="en-US" sz="4400" b="1" dirty="0">
                <a:solidFill>
                  <a:schemeClr val="bg1"/>
                </a:solidFill>
              </a:rPr>
              <a:t>：</a:t>
            </a:r>
            <a:endParaRPr lang="en-US" sz="4400" b="1" dirty="0">
              <a:solidFill>
                <a:schemeClr val="bg1"/>
              </a:solidFill>
            </a:endParaRP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41412" y="2929152"/>
            <a:ext cx="9905999" cy="3541714"/>
          </a:xfrm>
        </p:spPr>
        <p:txBody>
          <a:bodyPr/>
          <a:lstStyle/>
          <a:p>
            <a:pPr marL="0" indent="0">
              <a:buNone/>
            </a:pPr>
            <a:r>
              <a:rPr lang="ja-JP" altLang="en-US" sz="4400" b="1" cap="all">
                <a:solidFill>
                  <a:schemeClr val="bg1"/>
                </a:solidFill>
                <a:latin typeface="+mj-lt"/>
                <a:ea typeface="+mj-ea"/>
                <a:cs typeface="+mj-cs"/>
              </a:rPr>
              <a:t>根据个人喜好进行推荐</a:t>
            </a:r>
            <a:endParaRPr lang="en-US" sz="3600" b="1" cap="all" dirty="0">
              <a:solidFill>
                <a:schemeClr val="bg1"/>
              </a:solidFill>
              <a:latin typeface="+mj-lt"/>
              <a:ea typeface="+mj-ea"/>
              <a:cs typeface="+mj-cs"/>
            </a:endParaRPr>
          </a:p>
        </p:txBody>
      </p:sp>
    </p:spTree>
    <p:extLst>
      <p:ext uri="{BB962C8B-B14F-4D97-AF65-F5344CB8AC3E}">
        <p14:creationId xmlns:p14="http://schemas.microsoft.com/office/powerpoint/2010/main" val="32055203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41411" y="564935"/>
            <a:ext cx="9905998" cy="1478570"/>
          </a:xfrm>
        </p:spPr>
        <p:txBody>
          <a:bodyPr>
            <a:normAutofit/>
          </a:bodyPr>
          <a:lstStyle/>
          <a:p>
            <a:r>
              <a:rPr lang="ja-JP" altLang="en-US" sz="4400" b="1">
                <a:solidFill>
                  <a:schemeClr val="bg1"/>
                </a:solidFill>
              </a:rPr>
              <a:t>协同过滤</a:t>
            </a:r>
            <a:r>
              <a:rPr lang="zh-CN" altLang="en-US" sz="4400" b="1" dirty="0">
                <a:solidFill>
                  <a:schemeClr val="bg1"/>
                </a:solidFill>
              </a:rPr>
              <a:t>：</a:t>
            </a:r>
            <a:endParaRPr lang="en-US" sz="4400" b="1" dirty="0">
              <a:solidFill>
                <a:schemeClr val="bg1"/>
              </a:solidFill>
            </a:endParaRP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41410" y="2043505"/>
            <a:ext cx="9905999" cy="3589728"/>
          </a:xfrm>
        </p:spPr>
        <p:txBody>
          <a:bodyPr>
            <a:normAutofit lnSpcReduction="10000"/>
          </a:bodyPr>
          <a:lstStyle/>
          <a:p>
            <a:pPr marL="0" indent="0">
              <a:buNone/>
            </a:pPr>
            <a:r>
              <a:rPr lang="ja-JP" altLang="en-US" sz="4400" b="1">
                <a:solidFill>
                  <a:schemeClr val="bg1"/>
                </a:solidFill>
              </a:rPr>
              <a:t>根据其他用户进行推荐</a:t>
            </a:r>
            <a:endParaRPr lang="en-US" altLang="ja-JP" sz="4400" b="1" dirty="0">
              <a:solidFill>
                <a:schemeClr val="bg1"/>
              </a:solidFill>
            </a:endParaRPr>
          </a:p>
          <a:p>
            <a:pPr marL="0" indent="0">
              <a:buNone/>
            </a:pPr>
            <a:r>
              <a:rPr lang="ja-JP" altLang="en-US" sz="4400" b="1">
                <a:solidFill>
                  <a:schemeClr val="bg1"/>
                </a:solidFill>
              </a:rPr>
              <a:t>假定条件</a:t>
            </a:r>
            <a:r>
              <a:rPr lang="zh-CN" altLang="en-US" sz="4400" b="1" dirty="0">
                <a:solidFill>
                  <a:schemeClr val="bg1"/>
                </a:solidFill>
              </a:rPr>
              <a:t>：</a:t>
            </a:r>
            <a:endParaRPr lang="en-US" altLang="zh-CN" sz="4400" b="1" dirty="0">
              <a:solidFill>
                <a:schemeClr val="bg1"/>
              </a:solidFill>
            </a:endParaRPr>
          </a:p>
          <a:p>
            <a:pPr marL="0" indent="0">
              <a:buNone/>
            </a:pPr>
            <a:r>
              <a:rPr lang="ja-JP" altLang="en-US" sz="4400" b="1">
                <a:solidFill>
                  <a:schemeClr val="bg1"/>
                </a:solidFill>
              </a:rPr>
              <a:t>具有相同爱好的用户喜好相近</a:t>
            </a:r>
            <a:endParaRPr lang="en-US" altLang="ja-JP" sz="4400" b="1" dirty="0">
              <a:solidFill>
                <a:schemeClr val="bg1"/>
              </a:solidFill>
            </a:endParaRPr>
          </a:p>
          <a:p>
            <a:pPr marL="0" indent="0">
              <a:buNone/>
            </a:pPr>
            <a:r>
              <a:rPr lang="ja-JP" altLang="en-US" sz="4400" b="1">
                <a:solidFill>
                  <a:schemeClr val="bg1"/>
                </a:solidFill>
              </a:rPr>
              <a:t>喜好相近的用户具有相同的兴趣</a:t>
            </a:r>
            <a:endParaRPr lang="en-US" altLang="zh-CN" sz="4400" b="1" dirty="0">
              <a:solidFill>
                <a:schemeClr val="bg1"/>
              </a:solidFill>
            </a:endParaRPr>
          </a:p>
          <a:p>
            <a:pPr marL="0" indent="0">
              <a:buNone/>
            </a:pPr>
            <a:endParaRPr lang="en-US" sz="4000" b="1" dirty="0">
              <a:solidFill>
                <a:schemeClr val="bg1"/>
              </a:solidFill>
            </a:endParaRPr>
          </a:p>
        </p:txBody>
      </p:sp>
    </p:spTree>
    <p:extLst>
      <p:ext uri="{BB962C8B-B14F-4D97-AF65-F5344CB8AC3E}">
        <p14:creationId xmlns:p14="http://schemas.microsoft.com/office/powerpoint/2010/main" val="35844936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91F3B45-895B-0E46-B440-366750E3071D}"/>
              </a:ext>
            </a:extLst>
          </p:cNvPr>
          <p:cNvSpPr>
            <a:spLocks noGrp="1"/>
          </p:cNvSpPr>
          <p:nvPr>
            <p:ph idx="1"/>
          </p:nvPr>
        </p:nvSpPr>
        <p:spPr>
          <a:xfrm>
            <a:off x="2707574" y="534390"/>
            <a:ext cx="10774279" cy="5423066"/>
          </a:xfrm>
        </p:spPr>
        <p:txBody>
          <a:bodyPr>
            <a:normAutofit lnSpcReduction="10000"/>
          </a:bodyPr>
          <a:lstStyle/>
          <a:p>
            <a:r>
              <a:rPr lang="en-US" sz="4400" b="1" dirty="0">
                <a:solidFill>
                  <a:schemeClr val="bg1"/>
                </a:solidFill>
              </a:rPr>
              <a:t>A -&gt; 1112121111173911</a:t>
            </a:r>
          </a:p>
          <a:p>
            <a:r>
              <a:rPr lang="en-US" sz="4400" b="1" dirty="0">
                <a:solidFill>
                  <a:schemeClr val="bg1"/>
                </a:solidFill>
              </a:rPr>
              <a:t>1 -&gt; A</a:t>
            </a:r>
            <a:endParaRPr lang="en-US" sz="4400" dirty="0">
              <a:solidFill>
                <a:schemeClr val="bg1"/>
              </a:solidFill>
            </a:endParaRPr>
          </a:p>
          <a:p>
            <a:endParaRPr lang="en-US" sz="4400" dirty="0">
              <a:solidFill>
                <a:schemeClr val="bg1"/>
              </a:solidFill>
            </a:endParaRPr>
          </a:p>
          <a:p>
            <a:r>
              <a:rPr lang="en-US" sz="4400" b="1" dirty="0">
                <a:solidFill>
                  <a:schemeClr val="bg1"/>
                </a:solidFill>
              </a:rPr>
              <a:t>B == A</a:t>
            </a:r>
          </a:p>
          <a:p>
            <a:r>
              <a:rPr lang="en-US" sz="4400" b="1" dirty="0">
                <a:solidFill>
                  <a:schemeClr val="bg1"/>
                </a:solidFill>
              </a:rPr>
              <a:t>B -&gt; 2</a:t>
            </a:r>
          </a:p>
          <a:p>
            <a:r>
              <a:rPr lang="en-US" sz="4400" b="1" dirty="0">
                <a:solidFill>
                  <a:schemeClr val="bg1"/>
                </a:solidFill>
              </a:rPr>
              <a:t>2 -&gt; A</a:t>
            </a:r>
            <a:endParaRPr lang="en-US" sz="4400" dirty="0">
              <a:solidFill>
                <a:schemeClr val="bg1"/>
              </a:solidFill>
            </a:endParaRPr>
          </a:p>
          <a:p>
            <a:endParaRPr lang="en-US" dirty="0"/>
          </a:p>
        </p:txBody>
      </p:sp>
    </p:spTree>
    <p:extLst>
      <p:ext uri="{BB962C8B-B14F-4D97-AF65-F5344CB8AC3E}">
        <p14:creationId xmlns:p14="http://schemas.microsoft.com/office/powerpoint/2010/main" val="4257969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2132FE-AA6D-3840-A2EC-E3902A08568C}"/>
              </a:ext>
            </a:extLst>
          </p:cNvPr>
          <p:cNvPicPr>
            <a:picLocks noGrp="1" noChangeAspect="1"/>
          </p:cNvPicPr>
          <p:nvPr>
            <p:ph idx="1"/>
          </p:nvPr>
        </p:nvPicPr>
        <p:blipFill>
          <a:blip r:embed="rId2"/>
          <a:stretch>
            <a:fillRect/>
          </a:stretch>
        </p:blipFill>
        <p:spPr>
          <a:xfrm>
            <a:off x="0" y="1975379"/>
            <a:ext cx="12192000" cy="2841956"/>
          </a:xfrm>
        </p:spPr>
      </p:pic>
    </p:spTree>
    <p:extLst>
      <p:ext uri="{BB962C8B-B14F-4D97-AF65-F5344CB8AC3E}">
        <p14:creationId xmlns:p14="http://schemas.microsoft.com/office/powerpoint/2010/main" val="133609096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2F9F98-F172-C247-BC4D-917BF690553E}"/>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7958098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53287" y="1489465"/>
            <a:ext cx="9905999" cy="3541714"/>
          </a:xfrm>
        </p:spPr>
        <p:txBody>
          <a:bodyPr>
            <a:normAutofit/>
          </a:bodyPr>
          <a:lstStyle/>
          <a:p>
            <a:pPr marL="0" indent="0" algn="ctr">
              <a:buNone/>
            </a:pPr>
            <a:r>
              <a:rPr lang="ja-JP" altLang="en-US" sz="6000" b="1">
                <a:solidFill>
                  <a:schemeClr val="bg1"/>
                </a:solidFill>
              </a:rPr>
              <a:t>举例</a:t>
            </a:r>
            <a:r>
              <a:rPr lang="zh-CN" altLang="en-US" sz="6000" b="1" dirty="0">
                <a:solidFill>
                  <a:schemeClr val="bg1"/>
                </a:solidFill>
              </a:rPr>
              <a:t>：</a:t>
            </a:r>
            <a:r>
              <a:rPr lang="ja-JP" altLang="en-US" sz="6000" b="1">
                <a:solidFill>
                  <a:schemeClr val="bg1"/>
                </a:solidFill>
              </a:rPr>
              <a:t>今日头条</a:t>
            </a:r>
            <a:endParaRPr lang="en-US" sz="6000" b="1" dirty="0">
              <a:solidFill>
                <a:schemeClr val="bg1"/>
              </a:solidFill>
            </a:endParaRPr>
          </a:p>
        </p:txBody>
      </p:sp>
    </p:spTree>
    <p:extLst>
      <p:ext uri="{BB962C8B-B14F-4D97-AF65-F5344CB8AC3E}">
        <p14:creationId xmlns:p14="http://schemas.microsoft.com/office/powerpoint/2010/main" val="27693586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77C29C-E452-7D48-B4D4-6718861C675D}"/>
              </a:ext>
            </a:extLst>
          </p:cNvPr>
          <p:cNvPicPr>
            <a:picLocks noGrp="1" noChangeAspect="1"/>
          </p:cNvPicPr>
          <p:nvPr>
            <p:ph idx="1"/>
          </p:nvPr>
        </p:nvPicPr>
        <p:blipFill>
          <a:blip r:embed="rId2"/>
          <a:stretch>
            <a:fillRect/>
          </a:stretch>
        </p:blipFill>
        <p:spPr>
          <a:xfrm>
            <a:off x="1591021" y="0"/>
            <a:ext cx="9286191" cy="6858000"/>
          </a:xfrm>
        </p:spPr>
      </p:pic>
    </p:spTree>
    <p:extLst>
      <p:ext uri="{BB962C8B-B14F-4D97-AF65-F5344CB8AC3E}">
        <p14:creationId xmlns:p14="http://schemas.microsoft.com/office/powerpoint/2010/main" val="15824379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8D9F083-06B0-4F44-9F06-74AFE1B153D9}"/>
              </a:ext>
            </a:extLst>
          </p:cNvPr>
          <p:cNvPicPr>
            <a:picLocks noGrp="1" noChangeAspect="1"/>
          </p:cNvPicPr>
          <p:nvPr>
            <p:ph idx="1"/>
          </p:nvPr>
        </p:nvPicPr>
        <p:blipFill>
          <a:blip r:embed="rId2"/>
          <a:stretch>
            <a:fillRect/>
          </a:stretch>
        </p:blipFill>
        <p:spPr>
          <a:xfrm>
            <a:off x="1794785" y="9896"/>
            <a:ext cx="8714399" cy="6848104"/>
          </a:xfrm>
        </p:spPr>
      </p:pic>
    </p:spTree>
    <p:extLst>
      <p:ext uri="{BB962C8B-B14F-4D97-AF65-F5344CB8AC3E}">
        <p14:creationId xmlns:p14="http://schemas.microsoft.com/office/powerpoint/2010/main" val="7149491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CE0BA89-A5BD-2347-AE6A-6FBB726C0676}"/>
              </a:ext>
            </a:extLst>
          </p:cNvPr>
          <p:cNvPicPr>
            <a:picLocks noGrp="1" noChangeAspect="1"/>
          </p:cNvPicPr>
          <p:nvPr>
            <p:ph idx="1"/>
          </p:nvPr>
        </p:nvPicPr>
        <p:blipFill>
          <a:blip r:embed="rId2"/>
          <a:stretch>
            <a:fillRect/>
          </a:stretch>
        </p:blipFill>
        <p:spPr>
          <a:xfrm>
            <a:off x="1009403" y="0"/>
            <a:ext cx="10236529" cy="6858000"/>
          </a:xfrm>
        </p:spPr>
      </p:pic>
    </p:spTree>
    <p:extLst>
      <p:ext uri="{BB962C8B-B14F-4D97-AF65-F5344CB8AC3E}">
        <p14:creationId xmlns:p14="http://schemas.microsoft.com/office/powerpoint/2010/main" val="18744713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066800" y="1244600"/>
            <a:ext cx="10185399" cy="2857500"/>
          </a:xfrm>
        </p:spPr>
        <p:txBody>
          <a:bodyPr>
            <a:noAutofit/>
          </a:bodyPr>
          <a:lstStyle/>
          <a:p>
            <a:pPr algn="ctr"/>
            <a:r>
              <a:rPr lang="en-US" sz="5400" b="1" dirty="0">
                <a:solidFill>
                  <a:schemeClr val="bg1"/>
                </a:solidFill>
              </a:rPr>
              <a:t>Reinforcement learning</a:t>
            </a:r>
            <a:r>
              <a:rPr lang="zh-CN" altLang="en-US" sz="5400" b="1" dirty="0">
                <a:solidFill>
                  <a:schemeClr val="bg1"/>
                </a:solidFill>
              </a:rPr>
              <a:t> </a:t>
            </a:r>
            <a:br>
              <a:rPr lang="en-US" altLang="zh-CN" sz="5400" b="1" dirty="0">
                <a:solidFill>
                  <a:schemeClr val="bg1"/>
                </a:solidFill>
              </a:rPr>
            </a:br>
            <a:br>
              <a:rPr lang="en-US" altLang="zh-CN" sz="5400" b="1" dirty="0">
                <a:solidFill>
                  <a:schemeClr val="bg1"/>
                </a:solidFill>
              </a:rPr>
            </a:br>
            <a:r>
              <a:rPr lang="ja-JP" altLang="en-US" sz="5400" b="1">
                <a:solidFill>
                  <a:schemeClr val="bg1"/>
                </a:solidFill>
              </a:rPr>
              <a:t>强化学习</a:t>
            </a:r>
            <a:endParaRPr lang="en-US" sz="5400" b="1" dirty="0">
              <a:solidFill>
                <a:schemeClr val="bg1"/>
              </a:solidFill>
            </a:endParaRPr>
          </a:p>
        </p:txBody>
      </p:sp>
    </p:spTree>
    <p:extLst>
      <p:ext uri="{BB962C8B-B14F-4D97-AF65-F5344CB8AC3E}">
        <p14:creationId xmlns:p14="http://schemas.microsoft.com/office/powerpoint/2010/main" val="13537593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2F6514-FDDD-4448-ACA6-AC26A6B88F00}"/>
              </a:ext>
            </a:extLst>
          </p:cNvPr>
          <p:cNvSpPr>
            <a:spLocks noGrp="1"/>
          </p:cNvSpPr>
          <p:nvPr>
            <p:ph idx="1"/>
          </p:nvPr>
        </p:nvSpPr>
        <p:spPr>
          <a:xfrm>
            <a:off x="1179512" y="814387"/>
            <a:ext cx="9905999" cy="3541714"/>
          </a:xfrm>
        </p:spPr>
        <p:txBody>
          <a:bodyPr>
            <a:noAutofit/>
          </a:bodyPr>
          <a:lstStyle/>
          <a:p>
            <a:pPr marL="0" indent="0">
              <a:buNone/>
            </a:pPr>
            <a:r>
              <a:rPr lang="ja-JP" altLang="en-US" sz="4400" b="1">
                <a:solidFill>
                  <a:schemeClr val="bg1"/>
                </a:solidFill>
              </a:rPr>
              <a:t>强化学习是</a:t>
            </a:r>
            <a:r>
              <a:rPr lang="ja-JP" altLang="en-US" sz="4400" b="1">
                <a:solidFill>
                  <a:schemeClr val="bg1"/>
                </a:solidFill>
                <a:hlinkClick r:id="rId2" tooltip="机器学习">
                  <a:extLst>
                    <a:ext uri="{A12FA001-AC4F-418D-AE19-62706E023703}">
                      <ahyp:hlinkClr xmlns:ahyp="http://schemas.microsoft.com/office/drawing/2018/hyperlinkcolor" val="tx"/>
                    </a:ext>
                  </a:extLst>
                </a:hlinkClick>
              </a:rPr>
              <a:t>机器学习</a:t>
            </a:r>
            <a:r>
              <a:rPr lang="ja-JP" altLang="en-US" sz="4400" b="1">
                <a:solidFill>
                  <a:schemeClr val="bg1"/>
                </a:solidFill>
              </a:rPr>
              <a:t>中的一个领域，强调如何基于</a:t>
            </a:r>
            <a:r>
              <a:rPr lang="ja-JP" altLang="en-US" sz="4400" b="1">
                <a:solidFill>
                  <a:schemeClr val="bg1"/>
                </a:solidFill>
                <a:hlinkClick r:id="rId3" tooltip="环境">
                  <a:extLst>
                    <a:ext uri="{A12FA001-AC4F-418D-AE19-62706E023703}">
                      <ahyp:hlinkClr xmlns:ahyp="http://schemas.microsoft.com/office/drawing/2018/hyperlinkcolor" val="tx"/>
                    </a:ext>
                  </a:extLst>
                </a:hlinkClick>
              </a:rPr>
              <a:t>环境</a:t>
            </a:r>
            <a:r>
              <a:rPr lang="ja-JP" altLang="en-US" sz="4400" b="1">
                <a:solidFill>
                  <a:schemeClr val="bg1"/>
                </a:solidFill>
              </a:rPr>
              <a:t>而行动，以取得最大化的预期利益</a:t>
            </a:r>
            <a:r>
              <a:rPr lang="ja-JP" altLang="en-US" sz="4400">
                <a:solidFill>
                  <a:schemeClr val="bg1"/>
                </a:solidFill>
              </a:rPr>
              <a:t>。</a:t>
            </a:r>
            <a:endParaRPr lang="en-US" altLang="ja-JP" sz="4400" dirty="0">
              <a:solidFill>
                <a:schemeClr val="bg1"/>
              </a:solidFill>
            </a:endParaRPr>
          </a:p>
          <a:p>
            <a:pPr marL="3657600" lvl="8" indent="0" algn="r">
              <a:buNone/>
            </a:pPr>
            <a:r>
              <a:rPr lang="en-US" altLang="zh-CN" sz="4400" dirty="0">
                <a:solidFill>
                  <a:schemeClr val="bg1"/>
                </a:solidFill>
              </a:rPr>
              <a:t>---</a:t>
            </a:r>
            <a:r>
              <a:rPr lang="ja-JP" altLang="en-US" sz="4400">
                <a:solidFill>
                  <a:schemeClr val="bg1"/>
                </a:solidFill>
              </a:rPr>
              <a:t>维基百科</a:t>
            </a:r>
          </a:p>
          <a:p>
            <a:pPr lvl="8"/>
            <a:endParaRPr lang="en-US" sz="4400" dirty="0">
              <a:solidFill>
                <a:schemeClr val="bg1"/>
              </a:solidFill>
            </a:endParaRPr>
          </a:p>
        </p:txBody>
      </p:sp>
    </p:spTree>
    <p:extLst>
      <p:ext uri="{BB962C8B-B14F-4D97-AF65-F5344CB8AC3E}">
        <p14:creationId xmlns:p14="http://schemas.microsoft.com/office/powerpoint/2010/main" val="193047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AE48836-AE64-4A41-98FF-899F13480B39}"/>
              </a:ext>
            </a:extLst>
          </p:cNvPr>
          <p:cNvSpPr txBox="1"/>
          <p:nvPr/>
        </p:nvSpPr>
        <p:spPr>
          <a:xfrm>
            <a:off x="3937000" y="927100"/>
            <a:ext cx="4031938" cy="769441"/>
          </a:xfrm>
          <a:prstGeom prst="rect">
            <a:avLst/>
          </a:prstGeom>
          <a:noFill/>
        </p:spPr>
        <p:txBody>
          <a:bodyPr wrap="none" rtlCol="0">
            <a:spAutoFit/>
          </a:bodyPr>
          <a:lstStyle/>
          <a:p>
            <a:pPr algn="ctr"/>
            <a:r>
              <a:rPr lang="en-US" sz="4400" b="1" dirty="0"/>
              <a:t>State and Action</a:t>
            </a:r>
          </a:p>
        </p:txBody>
      </p:sp>
      <p:pic>
        <p:nvPicPr>
          <p:cNvPr id="7" name="Content Placeholder 6">
            <a:extLst>
              <a:ext uri="{FF2B5EF4-FFF2-40B4-BE49-F238E27FC236}">
                <a16:creationId xmlns:a16="http://schemas.microsoft.com/office/drawing/2014/main" id="{C6684C7A-BCFD-2F47-B120-5DB62D07D230}"/>
              </a:ext>
            </a:extLst>
          </p:cNvPr>
          <p:cNvPicPr>
            <a:picLocks noGrp="1" noChangeAspect="1"/>
          </p:cNvPicPr>
          <p:nvPr>
            <p:ph idx="1"/>
          </p:nvPr>
        </p:nvPicPr>
        <p:blipFill>
          <a:blip r:embed="rId2"/>
          <a:stretch>
            <a:fillRect/>
          </a:stretch>
        </p:blipFill>
        <p:spPr>
          <a:xfrm>
            <a:off x="-1" y="2667178"/>
            <a:ext cx="12192001" cy="1938276"/>
          </a:xfrm>
        </p:spPr>
      </p:pic>
    </p:spTree>
    <p:extLst>
      <p:ext uri="{BB962C8B-B14F-4D97-AF65-F5344CB8AC3E}">
        <p14:creationId xmlns:p14="http://schemas.microsoft.com/office/powerpoint/2010/main" val="11962950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449524-9E66-9E4E-A229-4768D0DB77DB}"/>
              </a:ext>
            </a:extLst>
          </p:cNvPr>
          <p:cNvPicPr>
            <a:picLocks noGrp="1" noChangeAspect="1"/>
          </p:cNvPicPr>
          <p:nvPr>
            <p:ph idx="1"/>
          </p:nvPr>
        </p:nvPicPr>
        <p:blipFill>
          <a:blip r:embed="rId2"/>
          <a:stretch>
            <a:fillRect/>
          </a:stretch>
        </p:blipFill>
        <p:spPr>
          <a:xfrm>
            <a:off x="3663188" y="0"/>
            <a:ext cx="4978400" cy="6857796"/>
          </a:xfrm>
        </p:spPr>
      </p:pic>
    </p:spTree>
    <p:extLst>
      <p:ext uri="{BB962C8B-B14F-4D97-AF65-F5344CB8AC3E}">
        <p14:creationId xmlns:p14="http://schemas.microsoft.com/office/powerpoint/2010/main" val="11865193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2589213" y="1812318"/>
            <a:ext cx="9905998" cy="1478570"/>
          </a:xfrm>
        </p:spPr>
        <p:txBody>
          <a:bodyPr>
            <a:normAutofit/>
          </a:bodyPr>
          <a:lstStyle/>
          <a:p>
            <a:r>
              <a:rPr lang="ja-JP" altLang="en-US" sz="6000" b="1">
                <a:solidFill>
                  <a:schemeClr val="bg1"/>
                </a:solidFill>
              </a:rPr>
              <a:t>举例</a:t>
            </a:r>
            <a:r>
              <a:rPr lang="zh-CN" altLang="en-US" sz="6000" b="1" dirty="0">
                <a:solidFill>
                  <a:schemeClr val="bg1"/>
                </a:solidFill>
              </a:rPr>
              <a:t>：</a:t>
            </a:r>
            <a:r>
              <a:rPr lang="en-US" altLang="zh-CN" sz="6000" b="1" dirty="0">
                <a:solidFill>
                  <a:schemeClr val="bg1"/>
                </a:solidFill>
              </a:rPr>
              <a:t>q learning</a:t>
            </a:r>
            <a:endParaRPr lang="en-US" sz="6000" b="1" dirty="0">
              <a:solidFill>
                <a:schemeClr val="bg1"/>
              </a:solidFill>
            </a:endParaRPr>
          </a:p>
        </p:txBody>
      </p:sp>
    </p:spTree>
    <p:extLst>
      <p:ext uri="{BB962C8B-B14F-4D97-AF65-F5344CB8AC3E}">
        <p14:creationId xmlns:p14="http://schemas.microsoft.com/office/powerpoint/2010/main" val="2462864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4A89A1-CBDD-2241-BDE1-6C20059F00A1}"/>
              </a:ext>
            </a:extLst>
          </p:cNvPr>
          <p:cNvPicPr>
            <a:picLocks noGrp="1" noChangeAspect="1"/>
          </p:cNvPicPr>
          <p:nvPr>
            <p:ph idx="1"/>
          </p:nvPr>
        </p:nvPicPr>
        <p:blipFill>
          <a:blip r:embed="rId2"/>
          <a:stretch>
            <a:fillRect/>
          </a:stretch>
        </p:blipFill>
        <p:spPr>
          <a:xfrm>
            <a:off x="142576" y="1410320"/>
            <a:ext cx="11725615" cy="3974480"/>
          </a:xfrm>
        </p:spPr>
      </p:pic>
    </p:spTree>
    <p:extLst>
      <p:ext uri="{BB962C8B-B14F-4D97-AF65-F5344CB8AC3E}">
        <p14:creationId xmlns:p14="http://schemas.microsoft.com/office/powerpoint/2010/main" val="1403119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959493-00AF-4744-8B91-A21F5E0B47FF}"/>
              </a:ext>
            </a:extLst>
          </p:cNvPr>
          <p:cNvPicPr>
            <a:picLocks noGrp="1" noChangeAspect="1"/>
          </p:cNvPicPr>
          <p:nvPr>
            <p:ph idx="1"/>
          </p:nvPr>
        </p:nvPicPr>
        <p:blipFill>
          <a:blip r:embed="rId2"/>
          <a:stretch>
            <a:fillRect/>
          </a:stretch>
        </p:blipFill>
        <p:spPr>
          <a:xfrm>
            <a:off x="-1" y="1575594"/>
            <a:ext cx="12192001" cy="2005806"/>
          </a:xfrm>
        </p:spPr>
      </p:pic>
      <p:pic>
        <p:nvPicPr>
          <p:cNvPr id="7" name="Picture 6">
            <a:extLst>
              <a:ext uri="{FF2B5EF4-FFF2-40B4-BE49-F238E27FC236}">
                <a16:creationId xmlns:a16="http://schemas.microsoft.com/office/drawing/2014/main" id="{03A3C763-7F86-AF42-BAB4-06E29F38369D}"/>
              </a:ext>
            </a:extLst>
          </p:cNvPr>
          <p:cNvPicPr>
            <a:picLocks noChangeAspect="1"/>
          </p:cNvPicPr>
          <p:nvPr/>
        </p:nvPicPr>
        <p:blipFill>
          <a:blip r:embed="rId3"/>
          <a:stretch>
            <a:fillRect/>
          </a:stretch>
        </p:blipFill>
        <p:spPr>
          <a:xfrm>
            <a:off x="0" y="3581400"/>
            <a:ext cx="12192000" cy="609600"/>
          </a:xfrm>
          <a:prstGeom prst="rect">
            <a:avLst/>
          </a:prstGeom>
        </p:spPr>
      </p:pic>
    </p:spTree>
    <p:extLst>
      <p:ext uri="{BB962C8B-B14F-4D97-AF65-F5344CB8AC3E}">
        <p14:creationId xmlns:p14="http://schemas.microsoft.com/office/powerpoint/2010/main" val="27640800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2D1F8D-279E-604F-A98B-080368F183DC}"/>
              </a:ext>
            </a:extLst>
          </p:cNvPr>
          <p:cNvPicPr>
            <a:picLocks noChangeAspect="1"/>
          </p:cNvPicPr>
          <p:nvPr/>
        </p:nvPicPr>
        <p:blipFill>
          <a:blip r:embed="rId2"/>
          <a:stretch>
            <a:fillRect/>
          </a:stretch>
        </p:blipFill>
        <p:spPr>
          <a:xfrm>
            <a:off x="1625600" y="1086716"/>
            <a:ext cx="8915400" cy="5771284"/>
          </a:xfrm>
          <a:prstGeom prst="rect">
            <a:avLst/>
          </a:prstGeom>
        </p:spPr>
      </p:pic>
      <p:sp>
        <p:nvSpPr>
          <p:cNvPr id="6" name="TextBox 5">
            <a:extLst>
              <a:ext uri="{FF2B5EF4-FFF2-40B4-BE49-F238E27FC236}">
                <a16:creationId xmlns:a16="http://schemas.microsoft.com/office/drawing/2014/main" id="{CE811AEC-C940-2749-8F58-7E24ED26BB3E}"/>
              </a:ext>
            </a:extLst>
          </p:cNvPr>
          <p:cNvSpPr txBox="1"/>
          <p:nvPr/>
        </p:nvSpPr>
        <p:spPr>
          <a:xfrm>
            <a:off x="2533650" y="330200"/>
            <a:ext cx="6845300" cy="646331"/>
          </a:xfrm>
          <a:prstGeom prst="rect">
            <a:avLst/>
          </a:prstGeom>
          <a:noFill/>
        </p:spPr>
        <p:txBody>
          <a:bodyPr wrap="square" rtlCol="0">
            <a:spAutoFit/>
          </a:bodyPr>
          <a:lstStyle/>
          <a:p>
            <a:pPr algn="ctr"/>
            <a:r>
              <a:rPr lang="ja-JP" altLang="en-US" sz="3600" b="1">
                <a:solidFill>
                  <a:schemeClr val="bg1"/>
                </a:solidFill>
              </a:rPr>
              <a:t>目标</a:t>
            </a:r>
            <a:r>
              <a:rPr lang="en-US" altLang="ja-JP" sz="3600" b="1" dirty="0">
                <a:solidFill>
                  <a:schemeClr val="bg1"/>
                </a:solidFill>
              </a:rPr>
              <a:t> : </a:t>
            </a:r>
            <a:r>
              <a:rPr lang="en-US" altLang="zh-CN" sz="3600" b="1" dirty="0">
                <a:solidFill>
                  <a:schemeClr val="bg1"/>
                </a:solidFill>
              </a:rPr>
              <a:t>5</a:t>
            </a:r>
            <a:endParaRPr lang="en-US" sz="3600" b="1" dirty="0">
              <a:solidFill>
                <a:schemeClr val="bg1"/>
              </a:solidFill>
            </a:endParaRPr>
          </a:p>
        </p:txBody>
      </p:sp>
    </p:spTree>
    <p:extLst>
      <p:ext uri="{BB962C8B-B14F-4D97-AF65-F5344CB8AC3E}">
        <p14:creationId xmlns:p14="http://schemas.microsoft.com/office/powerpoint/2010/main" val="42743247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3234613" y="351818"/>
            <a:ext cx="9905998" cy="1478570"/>
          </a:xfrm>
        </p:spPr>
        <p:txBody>
          <a:bodyPr>
            <a:normAutofit/>
          </a:bodyPr>
          <a:lstStyle/>
          <a:p>
            <a:r>
              <a:rPr lang="ja-JP" altLang="en-US" sz="4400">
                <a:solidFill>
                  <a:schemeClr val="bg1"/>
                </a:solidFill>
              </a:rPr>
              <a:t>将到达</a:t>
            </a:r>
            <a:r>
              <a:rPr lang="en-US" altLang="zh-CN" sz="4400" dirty="0">
                <a:solidFill>
                  <a:schemeClr val="bg1"/>
                </a:solidFill>
              </a:rPr>
              <a:t>5</a:t>
            </a:r>
            <a:r>
              <a:rPr lang="ja-JP" altLang="en-US" sz="4400">
                <a:solidFill>
                  <a:schemeClr val="bg1"/>
                </a:solidFill>
              </a:rPr>
              <a:t>的行为奖励</a:t>
            </a:r>
            <a:r>
              <a:rPr lang="en-US" altLang="zh-CN" sz="4400" dirty="0">
                <a:solidFill>
                  <a:schemeClr val="bg1"/>
                </a:solidFill>
              </a:rPr>
              <a:t>100</a:t>
            </a:r>
            <a:endParaRPr lang="en-US" sz="4400" dirty="0">
              <a:solidFill>
                <a:schemeClr val="bg1"/>
              </a:solidFill>
            </a:endParaRPr>
          </a:p>
        </p:txBody>
      </p:sp>
      <p:pic>
        <p:nvPicPr>
          <p:cNvPr id="5" name="Content Placeholder 4">
            <a:extLst>
              <a:ext uri="{FF2B5EF4-FFF2-40B4-BE49-F238E27FC236}">
                <a16:creationId xmlns:a16="http://schemas.microsoft.com/office/drawing/2014/main" id="{8B60DF1E-CF75-D74F-87F8-4DA418F06BCC}"/>
              </a:ext>
            </a:extLst>
          </p:cNvPr>
          <p:cNvPicPr>
            <a:picLocks noGrp="1" noChangeAspect="1"/>
          </p:cNvPicPr>
          <p:nvPr>
            <p:ph idx="1"/>
          </p:nvPr>
        </p:nvPicPr>
        <p:blipFill>
          <a:blip r:embed="rId2"/>
          <a:stretch>
            <a:fillRect/>
          </a:stretch>
        </p:blipFill>
        <p:spPr>
          <a:xfrm>
            <a:off x="2387600" y="1727200"/>
            <a:ext cx="7759700" cy="4737100"/>
          </a:xfrm>
        </p:spPr>
      </p:pic>
    </p:spTree>
    <p:extLst>
      <p:ext uri="{BB962C8B-B14F-4D97-AF65-F5344CB8AC3E}">
        <p14:creationId xmlns:p14="http://schemas.microsoft.com/office/powerpoint/2010/main" val="14574248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BAC1C34-833B-0B41-A848-E3B01C7783A5}"/>
              </a:ext>
            </a:extLst>
          </p:cNvPr>
          <p:cNvPicPr>
            <a:picLocks noGrp="1" noChangeAspect="1"/>
          </p:cNvPicPr>
          <p:nvPr>
            <p:ph idx="1"/>
          </p:nvPr>
        </p:nvPicPr>
        <p:blipFill>
          <a:blip r:embed="rId2"/>
          <a:stretch>
            <a:fillRect/>
          </a:stretch>
        </p:blipFill>
        <p:spPr>
          <a:xfrm>
            <a:off x="2880934" y="1079500"/>
            <a:ext cx="6369429" cy="4483894"/>
          </a:xfrm>
        </p:spPr>
      </p:pic>
    </p:spTree>
    <p:extLst>
      <p:ext uri="{BB962C8B-B14F-4D97-AF65-F5344CB8AC3E}">
        <p14:creationId xmlns:p14="http://schemas.microsoft.com/office/powerpoint/2010/main" val="775751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039813" y="0"/>
            <a:ext cx="9905998" cy="1478570"/>
          </a:xfrm>
        </p:spPr>
        <p:txBody>
          <a:bodyPr>
            <a:normAutofit/>
          </a:bodyPr>
          <a:lstStyle/>
          <a:p>
            <a:pPr algn="ctr"/>
            <a:r>
              <a:rPr lang="en-US" sz="4000" b="1" dirty="0">
                <a:solidFill>
                  <a:schemeClr val="bg1"/>
                </a:solidFill>
              </a:rPr>
              <a:t>Create a reward table</a:t>
            </a:r>
          </a:p>
        </p:txBody>
      </p:sp>
      <p:pic>
        <p:nvPicPr>
          <p:cNvPr id="5" name="Content Placeholder 4">
            <a:extLst>
              <a:ext uri="{FF2B5EF4-FFF2-40B4-BE49-F238E27FC236}">
                <a16:creationId xmlns:a16="http://schemas.microsoft.com/office/drawing/2014/main" id="{3E5ED9BF-7DB6-6146-BF09-4F1B9C3A3ED4}"/>
              </a:ext>
            </a:extLst>
          </p:cNvPr>
          <p:cNvPicPr>
            <a:picLocks noGrp="1" noChangeAspect="1"/>
          </p:cNvPicPr>
          <p:nvPr>
            <p:ph idx="1"/>
          </p:nvPr>
        </p:nvPicPr>
        <p:blipFill>
          <a:blip r:embed="rId2"/>
          <a:stretch>
            <a:fillRect/>
          </a:stretch>
        </p:blipFill>
        <p:spPr>
          <a:xfrm>
            <a:off x="6254979" y="1478570"/>
            <a:ext cx="5937021" cy="3441850"/>
          </a:xfrm>
        </p:spPr>
      </p:pic>
      <p:pic>
        <p:nvPicPr>
          <p:cNvPr id="4" name="Picture 3">
            <a:extLst>
              <a:ext uri="{FF2B5EF4-FFF2-40B4-BE49-F238E27FC236}">
                <a16:creationId xmlns:a16="http://schemas.microsoft.com/office/drawing/2014/main" id="{E5B625E1-E4A2-FE45-9543-114B385146A6}"/>
              </a:ext>
            </a:extLst>
          </p:cNvPr>
          <p:cNvPicPr>
            <a:picLocks noChangeAspect="1"/>
          </p:cNvPicPr>
          <p:nvPr/>
        </p:nvPicPr>
        <p:blipFill>
          <a:blip r:embed="rId3"/>
          <a:stretch>
            <a:fillRect/>
          </a:stretch>
        </p:blipFill>
        <p:spPr>
          <a:xfrm>
            <a:off x="-23877" y="939511"/>
            <a:ext cx="6137965" cy="3980909"/>
          </a:xfrm>
          <a:prstGeom prst="rect">
            <a:avLst/>
          </a:prstGeom>
        </p:spPr>
      </p:pic>
    </p:spTree>
    <p:extLst>
      <p:ext uri="{BB962C8B-B14F-4D97-AF65-F5344CB8AC3E}">
        <p14:creationId xmlns:p14="http://schemas.microsoft.com/office/powerpoint/2010/main" val="35888233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4087812" y="877887"/>
            <a:ext cx="9905999" cy="3541714"/>
          </a:xfrm>
        </p:spPr>
        <p:txBody>
          <a:bodyPr>
            <a:normAutofit/>
          </a:bodyPr>
          <a:lstStyle/>
          <a:p>
            <a:pPr marL="0" indent="0">
              <a:buNone/>
            </a:pPr>
            <a:r>
              <a:rPr lang="en-US" sz="5400" b="1" dirty="0">
                <a:solidFill>
                  <a:schemeClr val="bg1"/>
                </a:solidFill>
              </a:rPr>
              <a:t>-</a:t>
            </a:r>
            <a:r>
              <a:rPr lang="en-US" altLang="zh-CN" sz="5400" b="1" dirty="0">
                <a:solidFill>
                  <a:schemeClr val="bg1"/>
                </a:solidFill>
              </a:rPr>
              <a:t>1</a:t>
            </a:r>
            <a:r>
              <a:rPr lang="zh-CN" altLang="en-US" sz="5400" b="1" dirty="0">
                <a:solidFill>
                  <a:schemeClr val="bg1"/>
                </a:solidFill>
              </a:rPr>
              <a:t>：</a:t>
            </a:r>
            <a:r>
              <a:rPr lang="ja-JP" altLang="en-US" sz="5400" b="1">
                <a:solidFill>
                  <a:schemeClr val="bg1"/>
                </a:solidFill>
              </a:rPr>
              <a:t>不存在</a:t>
            </a:r>
            <a:endParaRPr lang="en-US" altLang="zh-CN" sz="5400" b="1" dirty="0">
              <a:solidFill>
                <a:schemeClr val="bg1"/>
              </a:solidFill>
            </a:endParaRPr>
          </a:p>
          <a:p>
            <a:pPr marL="0" indent="0">
              <a:buNone/>
            </a:pPr>
            <a:r>
              <a:rPr lang="en-US" altLang="zh-CN" sz="5400" b="1" dirty="0">
                <a:solidFill>
                  <a:schemeClr val="bg1"/>
                </a:solidFill>
              </a:rPr>
              <a:t>0</a:t>
            </a:r>
            <a:r>
              <a:rPr lang="zh-CN" altLang="en-US" sz="5400" b="1" dirty="0">
                <a:solidFill>
                  <a:schemeClr val="bg1"/>
                </a:solidFill>
              </a:rPr>
              <a:t>：</a:t>
            </a:r>
            <a:r>
              <a:rPr lang="ja-JP" altLang="en-US" sz="5400" b="1">
                <a:solidFill>
                  <a:schemeClr val="bg1"/>
                </a:solidFill>
              </a:rPr>
              <a:t>无奖励</a:t>
            </a:r>
            <a:endParaRPr lang="en-US" altLang="ja-JP" sz="5400" b="1" dirty="0">
              <a:solidFill>
                <a:schemeClr val="bg1"/>
              </a:solidFill>
            </a:endParaRPr>
          </a:p>
          <a:p>
            <a:pPr marL="0" indent="0">
              <a:buNone/>
            </a:pPr>
            <a:r>
              <a:rPr lang="en-US" altLang="zh-CN" sz="5400" b="1" dirty="0">
                <a:solidFill>
                  <a:schemeClr val="bg1"/>
                </a:solidFill>
              </a:rPr>
              <a:t>100</a:t>
            </a:r>
            <a:r>
              <a:rPr lang="zh-CN" altLang="en-US" sz="5400" b="1" dirty="0">
                <a:solidFill>
                  <a:schemeClr val="bg1"/>
                </a:solidFill>
              </a:rPr>
              <a:t>： </a:t>
            </a:r>
            <a:r>
              <a:rPr lang="ja-JP" altLang="en-US" sz="5400" b="1">
                <a:solidFill>
                  <a:schemeClr val="bg1"/>
                </a:solidFill>
              </a:rPr>
              <a:t>奖励</a:t>
            </a:r>
            <a:endParaRPr lang="en-US" sz="5400" b="1" dirty="0">
              <a:solidFill>
                <a:schemeClr val="bg1"/>
              </a:solidFill>
            </a:endParaRPr>
          </a:p>
        </p:txBody>
      </p:sp>
    </p:spTree>
    <p:extLst>
      <p:ext uri="{BB962C8B-B14F-4D97-AF65-F5344CB8AC3E}">
        <p14:creationId xmlns:p14="http://schemas.microsoft.com/office/powerpoint/2010/main" val="14672451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8139112" y="1892300"/>
            <a:ext cx="9905999" cy="3541714"/>
          </a:xfrm>
        </p:spPr>
        <p:txBody>
          <a:bodyPr/>
          <a:lstStyle/>
          <a:p>
            <a:pPr marL="0" indent="0">
              <a:buNone/>
            </a:pPr>
            <a:r>
              <a:rPr lang="en-US" altLang="ja-JP" sz="4400" b="1" dirty="0"/>
              <a:t>Initial</a:t>
            </a:r>
            <a:r>
              <a:rPr lang="zh-CN" altLang="en-US" sz="4400" b="1" dirty="0"/>
              <a:t> </a:t>
            </a:r>
            <a:r>
              <a:rPr lang="en-US" altLang="zh-CN" sz="4400" b="1" dirty="0"/>
              <a:t>state</a:t>
            </a:r>
            <a:r>
              <a:rPr lang="zh-CN" altLang="en-US" sz="4400" b="1" dirty="0"/>
              <a:t>：</a:t>
            </a:r>
            <a:r>
              <a:rPr lang="en-US" altLang="zh-CN" sz="4400" b="1" dirty="0"/>
              <a:t>1</a:t>
            </a:r>
          </a:p>
          <a:p>
            <a:pPr marL="0" indent="0">
              <a:buNone/>
            </a:pPr>
            <a:r>
              <a:rPr lang="en-US" altLang="zh-CN" sz="4400" b="1" dirty="0"/>
              <a:t>Action : 3 or 5</a:t>
            </a:r>
          </a:p>
          <a:p>
            <a:pPr marL="0" indent="0">
              <a:buNone/>
            </a:pPr>
            <a:r>
              <a:rPr lang="en-US" altLang="zh-CN" sz="4400" b="1" dirty="0"/>
              <a:t>Random</a:t>
            </a:r>
            <a:r>
              <a:rPr lang="zh-CN" altLang="en-US" sz="4400" b="1" dirty="0"/>
              <a:t>：</a:t>
            </a:r>
            <a:r>
              <a:rPr lang="en-US" altLang="zh-CN" sz="4400" b="1" dirty="0"/>
              <a:t>5</a:t>
            </a:r>
            <a:endParaRPr lang="en-US" sz="4400" b="1" dirty="0"/>
          </a:p>
        </p:txBody>
      </p:sp>
      <p:pic>
        <p:nvPicPr>
          <p:cNvPr id="5" name="Picture 4">
            <a:extLst>
              <a:ext uri="{FF2B5EF4-FFF2-40B4-BE49-F238E27FC236}">
                <a16:creationId xmlns:a16="http://schemas.microsoft.com/office/drawing/2014/main" id="{6A98A101-A8DC-494E-9D11-35B1A535C365}"/>
              </a:ext>
            </a:extLst>
          </p:cNvPr>
          <p:cNvPicPr>
            <a:picLocks noChangeAspect="1"/>
          </p:cNvPicPr>
          <p:nvPr/>
        </p:nvPicPr>
        <p:blipFill>
          <a:blip r:embed="rId2"/>
          <a:stretch>
            <a:fillRect/>
          </a:stretch>
        </p:blipFill>
        <p:spPr>
          <a:xfrm>
            <a:off x="0" y="762000"/>
            <a:ext cx="7632700" cy="4940300"/>
          </a:xfrm>
          <a:prstGeom prst="rect">
            <a:avLst/>
          </a:prstGeom>
        </p:spPr>
      </p:pic>
    </p:spTree>
    <p:extLst>
      <p:ext uri="{BB962C8B-B14F-4D97-AF65-F5344CB8AC3E}">
        <p14:creationId xmlns:p14="http://schemas.microsoft.com/office/powerpoint/2010/main" val="34310121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239615-A3FD-7F4E-A5AD-6B45E63EE510}"/>
              </a:ext>
            </a:extLst>
          </p:cNvPr>
          <p:cNvPicPr>
            <a:picLocks noGrp="1" noChangeAspect="1"/>
          </p:cNvPicPr>
          <p:nvPr>
            <p:ph idx="1"/>
          </p:nvPr>
        </p:nvPicPr>
        <p:blipFill>
          <a:blip r:embed="rId2"/>
          <a:stretch>
            <a:fillRect/>
          </a:stretch>
        </p:blipFill>
        <p:spPr>
          <a:xfrm>
            <a:off x="3136900" y="3448844"/>
            <a:ext cx="5918200" cy="1104900"/>
          </a:xfrm>
        </p:spPr>
      </p:pic>
      <p:pic>
        <p:nvPicPr>
          <p:cNvPr id="8" name="Picture 7">
            <a:extLst>
              <a:ext uri="{FF2B5EF4-FFF2-40B4-BE49-F238E27FC236}">
                <a16:creationId xmlns:a16="http://schemas.microsoft.com/office/drawing/2014/main" id="{5A71D8EE-E5A3-934C-951A-3B5AEEC59D1E}"/>
              </a:ext>
            </a:extLst>
          </p:cNvPr>
          <p:cNvPicPr>
            <a:picLocks noChangeAspect="1"/>
          </p:cNvPicPr>
          <p:nvPr/>
        </p:nvPicPr>
        <p:blipFill>
          <a:blip r:embed="rId3"/>
          <a:stretch>
            <a:fillRect/>
          </a:stretch>
        </p:blipFill>
        <p:spPr>
          <a:xfrm>
            <a:off x="655658" y="1533922"/>
            <a:ext cx="5440342" cy="3829844"/>
          </a:xfrm>
          <a:prstGeom prst="rect">
            <a:avLst/>
          </a:prstGeom>
        </p:spPr>
      </p:pic>
      <p:pic>
        <p:nvPicPr>
          <p:cNvPr id="12" name="Picture 11">
            <a:extLst>
              <a:ext uri="{FF2B5EF4-FFF2-40B4-BE49-F238E27FC236}">
                <a16:creationId xmlns:a16="http://schemas.microsoft.com/office/drawing/2014/main" id="{C12D6F66-ED70-9840-B6BC-1215B6D734ED}"/>
              </a:ext>
            </a:extLst>
          </p:cNvPr>
          <p:cNvPicPr>
            <a:picLocks noChangeAspect="1"/>
          </p:cNvPicPr>
          <p:nvPr/>
        </p:nvPicPr>
        <p:blipFill>
          <a:blip r:embed="rId4"/>
          <a:stretch>
            <a:fillRect/>
          </a:stretch>
        </p:blipFill>
        <p:spPr>
          <a:xfrm>
            <a:off x="5734438" y="1533922"/>
            <a:ext cx="5996045" cy="3829844"/>
          </a:xfrm>
          <a:prstGeom prst="rect">
            <a:avLst/>
          </a:prstGeom>
        </p:spPr>
      </p:pic>
    </p:spTree>
    <p:extLst>
      <p:ext uri="{BB962C8B-B14F-4D97-AF65-F5344CB8AC3E}">
        <p14:creationId xmlns:p14="http://schemas.microsoft.com/office/powerpoint/2010/main" val="2549923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8C563F-2314-B948-8477-5B6028C8806D}"/>
              </a:ext>
            </a:extLst>
          </p:cNvPr>
          <p:cNvPicPr>
            <a:picLocks noGrp="1" noChangeAspect="1"/>
          </p:cNvPicPr>
          <p:nvPr>
            <p:ph idx="1"/>
          </p:nvPr>
        </p:nvPicPr>
        <p:blipFill>
          <a:blip r:embed="rId2"/>
          <a:stretch>
            <a:fillRect/>
          </a:stretch>
        </p:blipFill>
        <p:spPr>
          <a:xfrm>
            <a:off x="2018158" y="630386"/>
            <a:ext cx="8244141" cy="5496094"/>
          </a:xfrm>
        </p:spPr>
      </p:pic>
      <p:pic>
        <p:nvPicPr>
          <p:cNvPr id="9" name="Picture 8">
            <a:extLst>
              <a:ext uri="{FF2B5EF4-FFF2-40B4-BE49-F238E27FC236}">
                <a16:creationId xmlns:a16="http://schemas.microsoft.com/office/drawing/2014/main" id="{05BD1F45-5A32-CB48-9055-C5C8C92EAF71}"/>
              </a:ext>
            </a:extLst>
          </p:cNvPr>
          <p:cNvPicPr>
            <a:picLocks noChangeAspect="1"/>
          </p:cNvPicPr>
          <p:nvPr/>
        </p:nvPicPr>
        <p:blipFill>
          <a:blip r:embed="rId3"/>
          <a:stretch>
            <a:fillRect/>
          </a:stretch>
        </p:blipFill>
        <p:spPr>
          <a:xfrm>
            <a:off x="8915400" y="2265919"/>
            <a:ext cx="774700" cy="667845"/>
          </a:xfrm>
          <a:prstGeom prst="rect">
            <a:avLst/>
          </a:prstGeom>
        </p:spPr>
      </p:pic>
      <p:pic>
        <p:nvPicPr>
          <p:cNvPr id="15" name="Picture 14">
            <a:extLst>
              <a:ext uri="{FF2B5EF4-FFF2-40B4-BE49-F238E27FC236}">
                <a16:creationId xmlns:a16="http://schemas.microsoft.com/office/drawing/2014/main" id="{4FB607B6-AB0D-E442-B511-6EDA78066AD8}"/>
              </a:ext>
            </a:extLst>
          </p:cNvPr>
          <p:cNvPicPr>
            <a:picLocks noChangeAspect="1"/>
          </p:cNvPicPr>
          <p:nvPr/>
        </p:nvPicPr>
        <p:blipFill>
          <a:blip r:embed="rId4"/>
          <a:stretch>
            <a:fillRect/>
          </a:stretch>
        </p:blipFill>
        <p:spPr>
          <a:xfrm>
            <a:off x="8699500" y="2901982"/>
            <a:ext cx="990600" cy="774700"/>
          </a:xfrm>
          <a:prstGeom prst="rect">
            <a:avLst/>
          </a:prstGeom>
        </p:spPr>
      </p:pic>
    </p:spTree>
    <p:extLst>
      <p:ext uri="{BB962C8B-B14F-4D97-AF65-F5344CB8AC3E}">
        <p14:creationId xmlns:p14="http://schemas.microsoft.com/office/powerpoint/2010/main" val="41165267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093505" y="1985380"/>
            <a:ext cx="9905999" cy="1968500"/>
          </a:xfrm>
        </p:spPr>
        <p:txBody>
          <a:bodyPr>
            <a:normAutofit fontScale="70000" lnSpcReduction="20000"/>
          </a:bodyPr>
          <a:lstStyle/>
          <a:p>
            <a:pPr marL="0" indent="0" algn="ctr">
              <a:buNone/>
            </a:pPr>
            <a:r>
              <a:rPr lang="en-US" sz="5400" b="1" dirty="0">
                <a:solidFill>
                  <a:schemeClr val="bg1"/>
                </a:solidFill>
              </a:rPr>
              <a:t>Since 5 is the goal state, this episode is finished.</a:t>
            </a:r>
          </a:p>
          <a:p>
            <a:pPr marL="0" indent="0" algn="ctr">
              <a:buNone/>
            </a:pPr>
            <a:r>
              <a:rPr lang="zh-CN" altLang="en-US" sz="5400" b="1" dirty="0">
                <a:solidFill>
                  <a:schemeClr val="bg1"/>
                </a:solidFill>
              </a:rPr>
              <a:t>（</a:t>
            </a:r>
            <a:r>
              <a:rPr lang="ja-JP" altLang="en-US" sz="5400" b="1">
                <a:solidFill>
                  <a:schemeClr val="bg1"/>
                </a:solidFill>
              </a:rPr>
              <a:t>到的目的地</a:t>
            </a:r>
            <a:r>
              <a:rPr lang="zh-CN" altLang="en-US" sz="5400" b="1" dirty="0">
                <a:solidFill>
                  <a:schemeClr val="bg1"/>
                </a:solidFill>
              </a:rPr>
              <a:t>，</a:t>
            </a:r>
            <a:r>
              <a:rPr lang="ja-JP" altLang="en-US" sz="5400" b="1">
                <a:solidFill>
                  <a:schemeClr val="bg1"/>
                </a:solidFill>
              </a:rPr>
              <a:t>从新开始新一轮学习</a:t>
            </a:r>
            <a:r>
              <a:rPr lang="zh-CN" altLang="en-US" sz="5400" b="1" dirty="0">
                <a:solidFill>
                  <a:schemeClr val="bg1"/>
                </a:solidFill>
              </a:rPr>
              <a:t>）</a:t>
            </a:r>
            <a:endParaRPr lang="en-US" sz="5400" b="1" dirty="0">
              <a:solidFill>
                <a:schemeClr val="bg1"/>
              </a:solidFill>
            </a:endParaRPr>
          </a:p>
        </p:txBody>
      </p:sp>
    </p:spTree>
    <p:extLst>
      <p:ext uri="{BB962C8B-B14F-4D97-AF65-F5344CB8AC3E}">
        <p14:creationId xmlns:p14="http://schemas.microsoft.com/office/powerpoint/2010/main" val="3170480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2E08204-81F7-1F45-9737-72BDCBA82465}"/>
              </a:ext>
            </a:extLst>
          </p:cNvPr>
          <p:cNvPicPr>
            <a:picLocks noGrp="1" noChangeAspect="1"/>
          </p:cNvPicPr>
          <p:nvPr>
            <p:ph idx="1"/>
          </p:nvPr>
        </p:nvPicPr>
        <p:blipFill>
          <a:blip r:embed="rId2"/>
          <a:stretch>
            <a:fillRect/>
          </a:stretch>
        </p:blipFill>
        <p:spPr>
          <a:xfrm>
            <a:off x="-1" y="1983224"/>
            <a:ext cx="12181273" cy="2789497"/>
          </a:xfrm>
        </p:spPr>
      </p:pic>
    </p:spTree>
    <p:extLst>
      <p:ext uri="{BB962C8B-B14F-4D97-AF65-F5344CB8AC3E}">
        <p14:creationId xmlns:p14="http://schemas.microsoft.com/office/powerpoint/2010/main" val="16234124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9084469-FBEF-E645-B104-409BBC65EEDB}"/>
              </a:ext>
            </a:extLst>
          </p:cNvPr>
          <p:cNvPicPr>
            <a:picLocks noGrp="1" noChangeAspect="1"/>
          </p:cNvPicPr>
          <p:nvPr>
            <p:ph idx="1"/>
          </p:nvPr>
        </p:nvPicPr>
        <p:blipFill>
          <a:blip r:embed="rId2"/>
          <a:stretch>
            <a:fillRect/>
          </a:stretch>
        </p:blipFill>
        <p:spPr>
          <a:xfrm>
            <a:off x="1691160" y="1250066"/>
            <a:ext cx="8667238" cy="3900257"/>
          </a:xfrm>
        </p:spPr>
      </p:pic>
    </p:spTree>
    <p:extLst>
      <p:ext uri="{BB962C8B-B14F-4D97-AF65-F5344CB8AC3E}">
        <p14:creationId xmlns:p14="http://schemas.microsoft.com/office/powerpoint/2010/main" val="30734764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CFC8B1F-1D32-F844-AD96-1D458E9B5BD5}"/>
              </a:ext>
            </a:extLst>
          </p:cNvPr>
          <p:cNvPicPr>
            <a:picLocks noGrp="1" noChangeAspect="1"/>
          </p:cNvPicPr>
          <p:nvPr>
            <p:ph idx="1"/>
          </p:nvPr>
        </p:nvPicPr>
        <p:blipFill>
          <a:blip r:embed="rId2"/>
          <a:stretch>
            <a:fillRect/>
          </a:stretch>
        </p:blipFill>
        <p:spPr>
          <a:xfrm>
            <a:off x="1849725" y="1493134"/>
            <a:ext cx="8381995" cy="3709033"/>
          </a:xfrm>
        </p:spPr>
      </p:pic>
    </p:spTree>
    <p:extLst>
      <p:ext uri="{BB962C8B-B14F-4D97-AF65-F5344CB8AC3E}">
        <p14:creationId xmlns:p14="http://schemas.microsoft.com/office/powerpoint/2010/main" val="37650921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D04E9585-F3FA-AB46-B655-95DABC99A1B4}"/>
              </a:ext>
            </a:extLst>
          </p:cNvPr>
          <p:cNvPicPr>
            <a:picLocks noGrp="1" noChangeAspect="1"/>
          </p:cNvPicPr>
          <p:nvPr>
            <p:ph idx="1"/>
          </p:nvPr>
        </p:nvPicPr>
        <p:blipFill>
          <a:blip r:embed="rId2"/>
          <a:stretch>
            <a:fillRect/>
          </a:stretch>
        </p:blipFill>
        <p:spPr>
          <a:xfrm>
            <a:off x="1877910" y="879674"/>
            <a:ext cx="8640342" cy="4803495"/>
          </a:xfrm>
        </p:spPr>
      </p:pic>
    </p:spTree>
    <p:extLst>
      <p:ext uri="{BB962C8B-B14F-4D97-AF65-F5344CB8AC3E}">
        <p14:creationId xmlns:p14="http://schemas.microsoft.com/office/powerpoint/2010/main" val="40987921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27000" y="736600"/>
            <a:ext cx="12319000" cy="3541714"/>
          </a:xfrm>
        </p:spPr>
        <p:txBody>
          <a:bodyPr>
            <a:noAutofit/>
          </a:bodyPr>
          <a:lstStyle/>
          <a:p>
            <a:pPr algn="ctr"/>
            <a:endParaRPr lang="en-US" altLang="ja-JP" sz="5400" b="1" dirty="0">
              <a:solidFill>
                <a:schemeClr val="bg1"/>
              </a:solidFill>
            </a:endParaRPr>
          </a:p>
          <a:p>
            <a:pPr marL="0" indent="0" algn="ctr">
              <a:buNone/>
            </a:pPr>
            <a:r>
              <a:rPr lang="en-US" altLang="ja-JP" sz="5400" b="1" dirty="0">
                <a:solidFill>
                  <a:schemeClr val="bg1"/>
                </a:solidFill>
              </a:rPr>
              <a:t>DEEP LEARNING AND NEURAL NETWORK</a:t>
            </a:r>
          </a:p>
          <a:p>
            <a:pPr marL="0" indent="0" algn="ctr">
              <a:buNone/>
            </a:pPr>
            <a:r>
              <a:rPr lang="ja-JP" altLang="en-US" sz="5400" b="1">
                <a:solidFill>
                  <a:schemeClr val="bg1"/>
                </a:solidFill>
              </a:rPr>
              <a:t>深度学习和神经网络</a:t>
            </a:r>
            <a:endParaRPr lang="en-US" sz="5400" b="1" dirty="0">
              <a:solidFill>
                <a:schemeClr val="bg1"/>
              </a:solidFill>
            </a:endParaRPr>
          </a:p>
        </p:txBody>
      </p:sp>
    </p:spTree>
    <p:extLst>
      <p:ext uri="{BB962C8B-B14F-4D97-AF65-F5344CB8AC3E}">
        <p14:creationId xmlns:p14="http://schemas.microsoft.com/office/powerpoint/2010/main" val="354017139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41413" y="167581"/>
            <a:ext cx="9905998" cy="1478570"/>
          </a:xfrm>
        </p:spPr>
        <p:txBody>
          <a:bodyPr/>
          <a:lstStyle/>
          <a:p>
            <a:pPr algn="ctr"/>
            <a:r>
              <a:rPr lang="en-US" b="1" i="1" dirty="0">
                <a:solidFill>
                  <a:schemeClr val="bg1"/>
                </a:solidFill>
              </a:rPr>
              <a:t>logistic regression </a:t>
            </a:r>
            <a:br>
              <a:rPr lang="en-US" b="1" dirty="0">
                <a:solidFill>
                  <a:schemeClr val="bg1"/>
                </a:solidFill>
              </a:rPr>
            </a:br>
            <a:endParaRPr lang="en-US" b="1" dirty="0">
              <a:solidFill>
                <a:schemeClr val="bg1"/>
              </a:solidFill>
            </a:endParaRPr>
          </a:p>
        </p:txBody>
      </p:sp>
      <p:pic>
        <p:nvPicPr>
          <p:cNvPr id="5" name="Content Placeholder 4">
            <a:extLst>
              <a:ext uri="{FF2B5EF4-FFF2-40B4-BE49-F238E27FC236}">
                <a16:creationId xmlns:a16="http://schemas.microsoft.com/office/drawing/2014/main" id="{45661C15-EB48-7242-8AAD-5E62F0383B4D}"/>
              </a:ext>
            </a:extLst>
          </p:cNvPr>
          <p:cNvPicPr>
            <a:picLocks noGrp="1" noChangeAspect="1"/>
          </p:cNvPicPr>
          <p:nvPr>
            <p:ph idx="1"/>
          </p:nvPr>
        </p:nvPicPr>
        <p:blipFill>
          <a:blip r:embed="rId3"/>
          <a:stretch>
            <a:fillRect/>
          </a:stretch>
        </p:blipFill>
        <p:spPr>
          <a:xfrm>
            <a:off x="3513901" y="906866"/>
            <a:ext cx="5161021" cy="5015230"/>
          </a:xfrm>
        </p:spPr>
      </p:pic>
    </p:spTree>
    <p:extLst>
      <p:ext uri="{BB962C8B-B14F-4D97-AF65-F5344CB8AC3E}">
        <p14:creationId xmlns:p14="http://schemas.microsoft.com/office/powerpoint/2010/main" val="120820912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40F568C-7CCB-7D48-B01A-D2B5ECAB6743}"/>
              </a:ext>
            </a:extLst>
          </p:cNvPr>
          <p:cNvPicPr>
            <a:picLocks noGrp="1" noChangeAspect="1"/>
          </p:cNvPicPr>
          <p:nvPr>
            <p:ph idx="1"/>
          </p:nvPr>
        </p:nvPicPr>
        <p:blipFill>
          <a:blip r:embed="rId3"/>
          <a:stretch>
            <a:fillRect/>
          </a:stretch>
        </p:blipFill>
        <p:spPr>
          <a:xfrm>
            <a:off x="2104373" y="225470"/>
            <a:ext cx="7987632" cy="6300590"/>
          </a:xfrm>
        </p:spPr>
      </p:pic>
    </p:spTree>
    <p:extLst>
      <p:ext uri="{BB962C8B-B14F-4D97-AF65-F5344CB8AC3E}">
        <p14:creationId xmlns:p14="http://schemas.microsoft.com/office/powerpoint/2010/main" val="18798791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D20E2FD-E799-F947-BA70-3F8BFA4D7D20}"/>
              </a:ext>
            </a:extLst>
          </p:cNvPr>
          <p:cNvPicPr>
            <a:picLocks noGrp="1" noChangeAspect="1"/>
          </p:cNvPicPr>
          <p:nvPr>
            <p:ph idx="1"/>
          </p:nvPr>
        </p:nvPicPr>
        <p:blipFill>
          <a:blip r:embed="rId3"/>
          <a:stretch>
            <a:fillRect/>
          </a:stretch>
        </p:blipFill>
        <p:spPr>
          <a:xfrm>
            <a:off x="1403735" y="683565"/>
            <a:ext cx="9201019" cy="5325349"/>
          </a:xfrm>
        </p:spPr>
      </p:pic>
    </p:spTree>
    <p:extLst>
      <p:ext uri="{BB962C8B-B14F-4D97-AF65-F5344CB8AC3E}">
        <p14:creationId xmlns:p14="http://schemas.microsoft.com/office/powerpoint/2010/main" val="122972360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50610D4-6FAC-3948-824E-9B24526ED7C0}"/>
              </a:ext>
            </a:extLst>
          </p:cNvPr>
          <p:cNvPicPr>
            <a:picLocks noGrp="1" noChangeAspect="1"/>
          </p:cNvPicPr>
          <p:nvPr>
            <p:ph idx="1"/>
          </p:nvPr>
        </p:nvPicPr>
        <p:blipFill>
          <a:blip r:embed="rId3"/>
          <a:stretch>
            <a:fillRect/>
          </a:stretch>
        </p:blipFill>
        <p:spPr>
          <a:xfrm>
            <a:off x="402398" y="1831316"/>
            <a:ext cx="11181768" cy="3131102"/>
          </a:xfrm>
        </p:spPr>
      </p:pic>
    </p:spTree>
    <p:extLst>
      <p:ext uri="{BB962C8B-B14F-4D97-AF65-F5344CB8AC3E}">
        <p14:creationId xmlns:p14="http://schemas.microsoft.com/office/powerpoint/2010/main" val="27546376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7D0EF4E-344B-3244-BA95-AA8AB17FE682}"/>
              </a:ext>
            </a:extLst>
          </p:cNvPr>
          <p:cNvPicPr>
            <a:picLocks noGrp="1" noChangeAspect="1"/>
          </p:cNvPicPr>
          <p:nvPr>
            <p:ph idx="1"/>
          </p:nvPr>
        </p:nvPicPr>
        <p:blipFill>
          <a:blip r:embed="rId3"/>
          <a:stretch>
            <a:fillRect/>
          </a:stretch>
        </p:blipFill>
        <p:spPr>
          <a:xfrm>
            <a:off x="1930332" y="380144"/>
            <a:ext cx="8092250" cy="5616539"/>
          </a:xfrm>
        </p:spPr>
      </p:pic>
    </p:spTree>
    <p:extLst>
      <p:ext uri="{BB962C8B-B14F-4D97-AF65-F5344CB8AC3E}">
        <p14:creationId xmlns:p14="http://schemas.microsoft.com/office/powerpoint/2010/main" val="362463329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CB5E35-5198-9446-B8A7-623CC640C4D0}"/>
              </a:ext>
            </a:extLst>
          </p:cNvPr>
          <p:cNvSpPr>
            <a:spLocks noGrp="1"/>
          </p:cNvSpPr>
          <p:nvPr>
            <p:ph idx="1"/>
          </p:nvPr>
        </p:nvSpPr>
        <p:spPr>
          <a:xfrm>
            <a:off x="1155859" y="1494636"/>
            <a:ext cx="9905999" cy="3541714"/>
          </a:xfrm>
        </p:spPr>
        <p:txBody>
          <a:bodyPr/>
          <a:lstStyle/>
          <a:p>
            <a:pPr marL="0" indent="0">
              <a:buNone/>
            </a:pPr>
            <a:r>
              <a:rPr lang="en-US" sz="3200" b="1" dirty="0">
                <a:solidFill>
                  <a:schemeClr val="bg1"/>
                </a:solidFill>
              </a:rPr>
              <a:t>	      A bounded decision function (Linear)</a:t>
            </a:r>
          </a:p>
          <a:p>
            <a:pPr marL="0" indent="0">
              <a:buNone/>
            </a:pPr>
            <a:endParaRPr lang="en-US" dirty="0">
              <a:solidFill>
                <a:schemeClr val="bg1"/>
              </a:solidFill>
            </a:endParaRPr>
          </a:p>
        </p:txBody>
      </p:sp>
      <p:pic>
        <p:nvPicPr>
          <p:cNvPr id="6" name="Picture 5">
            <a:extLst>
              <a:ext uri="{FF2B5EF4-FFF2-40B4-BE49-F238E27FC236}">
                <a16:creationId xmlns:a16="http://schemas.microsoft.com/office/drawing/2014/main" id="{2858A43B-35A4-F54D-81B1-D19653639094}"/>
              </a:ext>
            </a:extLst>
          </p:cNvPr>
          <p:cNvPicPr>
            <a:picLocks noChangeAspect="1"/>
          </p:cNvPicPr>
          <p:nvPr/>
        </p:nvPicPr>
        <p:blipFill>
          <a:blip r:embed="rId3"/>
          <a:stretch>
            <a:fillRect/>
          </a:stretch>
        </p:blipFill>
        <p:spPr>
          <a:xfrm>
            <a:off x="1430721" y="2968089"/>
            <a:ext cx="4565694" cy="905267"/>
          </a:xfrm>
          <a:prstGeom prst="rect">
            <a:avLst/>
          </a:prstGeom>
        </p:spPr>
      </p:pic>
      <p:pic>
        <p:nvPicPr>
          <p:cNvPr id="8" name="Picture 7">
            <a:extLst>
              <a:ext uri="{FF2B5EF4-FFF2-40B4-BE49-F238E27FC236}">
                <a16:creationId xmlns:a16="http://schemas.microsoft.com/office/drawing/2014/main" id="{48847EA4-5A47-C748-83E9-8C7DB4B61903}"/>
              </a:ext>
            </a:extLst>
          </p:cNvPr>
          <p:cNvPicPr>
            <a:picLocks noChangeAspect="1"/>
          </p:cNvPicPr>
          <p:nvPr/>
        </p:nvPicPr>
        <p:blipFill>
          <a:blip r:embed="rId4"/>
          <a:stretch>
            <a:fillRect/>
          </a:stretch>
        </p:blipFill>
        <p:spPr>
          <a:xfrm>
            <a:off x="6596493" y="2914816"/>
            <a:ext cx="3774935" cy="701354"/>
          </a:xfrm>
          <a:prstGeom prst="rect">
            <a:avLst/>
          </a:prstGeom>
        </p:spPr>
      </p:pic>
      <p:sp>
        <p:nvSpPr>
          <p:cNvPr id="9" name="TextBox 8">
            <a:extLst>
              <a:ext uri="{FF2B5EF4-FFF2-40B4-BE49-F238E27FC236}">
                <a16:creationId xmlns:a16="http://schemas.microsoft.com/office/drawing/2014/main" id="{000E2729-7F6E-5340-B9D9-C7F4CE5318FB}"/>
              </a:ext>
            </a:extLst>
          </p:cNvPr>
          <p:cNvSpPr txBox="1"/>
          <p:nvPr/>
        </p:nvSpPr>
        <p:spPr>
          <a:xfrm>
            <a:off x="6097813" y="3003883"/>
            <a:ext cx="487634" cy="523220"/>
          </a:xfrm>
          <a:prstGeom prst="rect">
            <a:avLst/>
          </a:prstGeom>
          <a:noFill/>
        </p:spPr>
        <p:txBody>
          <a:bodyPr wrap="none" rtlCol="0">
            <a:spAutoFit/>
          </a:bodyPr>
          <a:lstStyle/>
          <a:p>
            <a:r>
              <a:rPr lang="en-US" sz="2800" b="1" dirty="0">
                <a:solidFill>
                  <a:schemeClr val="bg1"/>
                </a:solidFill>
              </a:rPr>
              <a:t>or</a:t>
            </a:r>
          </a:p>
        </p:txBody>
      </p:sp>
    </p:spTree>
    <p:extLst>
      <p:ext uri="{BB962C8B-B14F-4D97-AF65-F5344CB8AC3E}">
        <p14:creationId xmlns:p14="http://schemas.microsoft.com/office/powerpoint/2010/main" val="3722027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AB206D-ECD5-B74E-820F-D4068DAD3184}"/>
              </a:ext>
            </a:extLst>
          </p:cNvPr>
          <p:cNvPicPr>
            <a:picLocks noChangeAspect="1"/>
          </p:cNvPicPr>
          <p:nvPr/>
        </p:nvPicPr>
        <p:blipFill>
          <a:blip r:embed="rId3"/>
          <a:stretch>
            <a:fillRect/>
          </a:stretch>
        </p:blipFill>
        <p:spPr>
          <a:xfrm>
            <a:off x="923259" y="2541181"/>
            <a:ext cx="3296093" cy="3296093"/>
          </a:xfrm>
          <a:prstGeom prst="rect">
            <a:avLst/>
          </a:prstGeom>
        </p:spPr>
      </p:pic>
      <p:pic>
        <p:nvPicPr>
          <p:cNvPr id="8" name="Picture 7">
            <a:extLst>
              <a:ext uri="{FF2B5EF4-FFF2-40B4-BE49-F238E27FC236}">
                <a16:creationId xmlns:a16="http://schemas.microsoft.com/office/drawing/2014/main" id="{6013F108-FEA2-0C40-9663-E2BD7C7D2E13}"/>
              </a:ext>
            </a:extLst>
          </p:cNvPr>
          <p:cNvPicPr>
            <a:picLocks noChangeAspect="1"/>
          </p:cNvPicPr>
          <p:nvPr/>
        </p:nvPicPr>
        <p:blipFill>
          <a:blip r:embed="rId4"/>
          <a:stretch>
            <a:fillRect/>
          </a:stretch>
        </p:blipFill>
        <p:spPr>
          <a:xfrm>
            <a:off x="4219352" y="2541181"/>
            <a:ext cx="7124700" cy="3289300"/>
          </a:xfrm>
          <a:prstGeom prst="rect">
            <a:avLst/>
          </a:prstGeom>
        </p:spPr>
      </p:pic>
      <p:sp>
        <p:nvSpPr>
          <p:cNvPr id="9" name="TextBox 8">
            <a:extLst>
              <a:ext uri="{FF2B5EF4-FFF2-40B4-BE49-F238E27FC236}">
                <a16:creationId xmlns:a16="http://schemas.microsoft.com/office/drawing/2014/main" id="{A92C4489-448E-CA48-8122-A61A3174AEEA}"/>
              </a:ext>
            </a:extLst>
          </p:cNvPr>
          <p:cNvSpPr txBox="1"/>
          <p:nvPr/>
        </p:nvSpPr>
        <p:spPr>
          <a:xfrm>
            <a:off x="2379918" y="505330"/>
            <a:ext cx="7113181" cy="1446550"/>
          </a:xfrm>
          <a:prstGeom prst="rect">
            <a:avLst/>
          </a:prstGeom>
          <a:noFill/>
        </p:spPr>
        <p:txBody>
          <a:bodyPr wrap="square" rtlCol="0">
            <a:spAutoFit/>
          </a:bodyPr>
          <a:lstStyle/>
          <a:p>
            <a:pPr algn="ctr"/>
            <a:r>
              <a:rPr lang="en-US" sz="4400" b="1" dirty="0">
                <a:solidFill>
                  <a:schemeClr val="bg1"/>
                </a:solidFill>
              </a:rPr>
              <a:t>AI AND GAMES</a:t>
            </a:r>
          </a:p>
          <a:p>
            <a:pPr algn="ctr"/>
            <a:r>
              <a:rPr lang="en-US" sz="4400" b="1" dirty="0">
                <a:solidFill>
                  <a:schemeClr val="bg1"/>
                </a:solidFill>
              </a:rPr>
              <a:t>Minimax</a:t>
            </a:r>
          </a:p>
        </p:txBody>
      </p:sp>
    </p:spTree>
    <p:extLst>
      <p:ext uri="{BB962C8B-B14F-4D97-AF65-F5344CB8AC3E}">
        <p14:creationId xmlns:p14="http://schemas.microsoft.com/office/powerpoint/2010/main" val="67196077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CB5E35-5198-9446-B8A7-623CC640C4D0}"/>
              </a:ext>
            </a:extLst>
          </p:cNvPr>
          <p:cNvSpPr>
            <a:spLocks noGrp="1"/>
          </p:cNvSpPr>
          <p:nvPr>
            <p:ph idx="1"/>
          </p:nvPr>
        </p:nvSpPr>
        <p:spPr>
          <a:xfrm>
            <a:off x="1141412" y="1341784"/>
            <a:ext cx="9905999" cy="3541714"/>
          </a:xfrm>
        </p:spPr>
        <p:txBody>
          <a:bodyPr/>
          <a:lstStyle/>
          <a:p>
            <a:pPr marL="0" indent="0">
              <a:buNone/>
            </a:pPr>
            <a:r>
              <a:rPr lang="en-US" sz="3600" b="1" dirty="0">
                <a:solidFill>
                  <a:schemeClr val="bg1"/>
                </a:solidFill>
              </a:rPr>
              <a:t>The decision function h :</a:t>
            </a:r>
          </a:p>
          <a:p>
            <a:endParaRPr lang="en-US" dirty="0">
              <a:solidFill>
                <a:schemeClr val="bg1"/>
              </a:solidFill>
            </a:endParaRPr>
          </a:p>
        </p:txBody>
      </p:sp>
      <p:pic>
        <p:nvPicPr>
          <p:cNvPr id="4" name="Picture 3">
            <a:extLst>
              <a:ext uri="{FF2B5EF4-FFF2-40B4-BE49-F238E27FC236}">
                <a16:creationId xmlns:a16="http://schemas.microsoft.com/office/drawing/2014/main" id="{54A445BC-752A-F341-B60F-A89B1069D203}"/>
              </a:ext>
            </a:extLst>
          </p:cNvPr>
          <p:cNvPicPr>
            <a:picLocks noChangeAspect="1"/>
          </p:cNvPicPr>
          <p:nvPr/>
        </p:nvPicPr>
        <p:blipFill>
          <a:blip r:embed="rId3"/>
          <a:stretch>
            <a:fillRect/>
          </a:stretch>
        </p:blipFill>
        <p:spPr>
          <a:xfrm>
            <a:off x="1141412" y="2527014"/>
            <a:ext cx="10670645" cy="1634020"/>
          </a:xfrm>
          <a:prstGeom prst="rect">
            <a:avLst/>
          </a:prstGeom>
        </p:spPr>
      </p:pic>
      <p:sp>
        <p:nvSpPr>
          <p:cNvPr id="2" name="TextBox 1">
            <a:extLst>
              <a:ext uri="{FF2B5EF4-FFF2-40B4-BE49-F238E27FC236}">
                <a16:creationId xmlns:a16="http://schemas.microsoft.com/office/drawing/2014/main" id="{31CAC31C-EA08-F145-9476-33A6CE1ECA86}"/>
              </a:ext>
            </a:extLst>
          </p:cNvPr>
          <p:cNvSpPr txBox="1"/>
          <p:nvPr/>
        </p:nvSpPr>
        <p:spPr>
          <a:xfrm>
            <a:off x="8840596" y="4459900"/>
            <a:ext cx="2658100" cy="523220"/>
          </a:xfrm>
          <a:prstGeom prst="rect">
            <a:avLst/>
          </a:prstGeom>
          <a:noFill/>
        </p:spPr>
        <p:txBody>
          <a:bodyPr wrap="none" rtlCol="0">
            <a:spAutoFit/>
          </a:bodyPr>
          <a:lstStyle/>
          <a:p>
            <a:r>
              <a:rPr lang="en-US" sz="2800" dirty="0">
                <a:solidFill>
                  <a:schemeClr val="bg1"/>
                </a:solidFill>
              </a:rPr>
              <a:t>(sigmoid function)</a:t>
            </a:r>
          </a:p>
        </p:txBody>
      </p:sp>
      <p:pic>
        <p:nvPicPr>
          <p:cNvPr id="6" name="Picture 5">
            <a:extLst>
              <a:ext uri="{FF2B5EF4-FFF2-40B4-BE49-F238E27FC236}">
                <a16:creationId xmlns:a16="http://schemas.microsoft.com/office/drawing/2014/main" id="{04BBDB6C-C363-A740-9CB5-06B1BFE7AF15}"/>
              </a:ext>
            </a:extLst>
          </p:cNvPr>
          <p:cNvPicPr>
            <a:picLocks noChangeAspect="1"/>
          </p:cNvPicPr>
          <p:nvPr/>
        </p:nvPicPr>
        <p:blipFill>
          <a:blip r:embed="rId4"/>
          <a:stretch>
            <a:fillRect/>
          </a:stretch>
        </p:blipFill>
        <p:spPr>
          <a:xfrm>
            <a:off x="8527235" y="5208577"/>
            <a:ext cx="3284822" cy="836998"/>
          </a:xfrm>
          <a:prstGeom prst="rect">
            <a:avLst/>
          </a:prstGeom>
        </p:spPr>
      </p:pic>
    </p:spTree>
    <p:extLst>
      <p:ext uri="{BB962C8B-B14F-4D97-AF65-F5344CB8AC3E}">
        <p14:creationId xmlns:p14="http://schemas.microsoft.com/office/powerpoint/2010/main" val="354010952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2A2E639-9BC3-CE4D-9825-3B0EAB70A210}"/>
              </a:ext>
            </a:extLst>
          </p:cNvPr>
          <p:cNvPicPr>
            <a:picLocks noGrp="1" noChangeAspect="1"/>
          </p:cNvPicPr>
          <p:nvPr>
            <p:ph idx="1"/>
          </p:nvPr>
        </p:nvPicPr>
        <p:blipFill>
          <a:blip r:embed="rId3"/>
          <a:stretch>
            <a:fillRect/>
          </a:stretch>
        </p:blipFill>
        <p:spPr>
          <a:xfrm>
            <a:off x="2658011" y="871440"/>
            <a:ext cx="7012462" cy="5403273"/>
          </a:xfrm>
        </p:spPr>
      </p:pic>
      <p:sp>
        <p:nvSpPr>
          <p:cNvPr id="5" name="TextBox 4">
            <a:extLst>
              <a:ext uri="{FF2B5EF4-FFF2-40B4-BE49-F238E27FC236}">
                <a16:creationId xmlns:a16="http://schemas.microsoft.com/office/drawing/2014/main" id="{30F71644-5471-CD4A-9E09-1834E1840890}"/>
              </a:ext>
            </a:extLst>
          </p:cNvPr>
          <p:cNvSpPr txBox="1"/>
          <p:nvPr/>
        </p:nvSpPr>
        <p:spPr>
          <a:xfrm>
            <a:off x="2658011" y="329717"/>
            <a:ext cx="7637027" cy="861774"/>
          </a:xfrm>
          <a:prstGeom prst="rect">
            <a:avLst/>
          </a:prstGeom>
          <a:noFill/>
        </p:spPr>
        <p:txBody>
          <a:bodyPr wrap="none" rtlCol="0">
            <a:spAutoFit/>
          </a:bodyPr>
          <a:lstStyle/>
          <a:p>
            <a:r>
              <a:rPr lang="en-US" sz="3200" b="1" dirty="0">
                <a:solidFill>
                  <a:schemeClr val="bg1"/>
                </a:solidFill>
              </a:rPr>
              <a:t>We need h to be bounded between 0 and 1 </a:t>
            </a:r>
          </a:p>
          <a:p>
            <a:r>
              <a:rPr lang="en-US" dirty="0">
                <a:solidFill>
                  <a:schemeClr val="bg1"/>
                </a:solidFill>
              </a:rPr>
              <a:t> </a:t>
            </a:r>
          </a:p>
        </p:txBody>
      </p:sp>
    </p:spTree>
    <p:extLst>
      <p:ext uri="{BB962C8B-B14F-4D97-AF65-F5344CB8AC3E}">
        <p14:creationId xmlns:p14="http://schemas.microsoft.com/office/powerpoint/2010/main" val="5766932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1FAA23B-7591-0A48-BE15-2B6067C6F555}"/>
              </a:ext>
            </a:extLst>
          </p:cNvPr>
          <p:cNvPicPr>
            <a:picLocks noGrp="1" noChangeAspect="1"/>
          </p:cNvPicPr>
          <p:nvPr>
            <p:ph idx="1"/>
          </p:nvPr>
        </p:nvPicPr>
        <p:blipFill>
          <a:blip r:embed="rId3"/>
          <a:stretch>
            <a:fillRect/>
          </a:stretch>
        </p:blipFill>
        <p:spPr>
          <a:xfrm>
            <a:off x="858982" y="1995054"/>
            <a:ext cx="11333018" cy="2535381"/>
          </a:xfrm>
        </p:spPr>
      </p:pic>
      <p:sp>
        <p:nvSpPr>
          <p:cNvPr id="5" name="TextBox 4">
            <a:extLst>
              <a:ext uri="{FF2B5EF4-FFF2-40B4-BE49-F238E27FC236}">
                <a16:creationId xmlns:a16="http://schemas.microsoft.com/office/drawing/2014/main" id="{25792E93-DE97-ED48-B938-F6F245927F61}"/>
              </a:ext>
            </a:extLst>
          </p:cNvPr>
          <p:cNvSpPr txBox="1"/>
          <p:nvPr/>
        </p:nvSpPr>
        <p:spPr>
          <a:xfrm>
            <a:off x="997527" y="983674"/>
            <a:ext cx="2266967" cy="707886"/>
          </a:xfrm>
          <a:prstGeom prst="rect">
            <a:avLst/>
          </a:prstGeom>
          <a:noFill/>
        </p:spPr>
        <p:txBody>
          <a:bodyPr wrap="none" rtlCol="0">
            <a:spAutoFit/>
          </a:bodyPr>
          <a:lstStyle/>
          <a:p>
            <a:r>
              <a:rPr lang="en-US" sz="4000" b="1" dirty="0">
                <a:solidFill>
                  <a:schemeClr val="bg1"/>
                </a:solidFill>
              </a:rPr>
              <a:t>Our Data:</a:t>
            </a:r>
          </a:p>
        </p:txBody>
      </p:sp>
    </p:spTree>
    <p:extLst>
      <p:ext uri="{BB962C8B-B14F-4D97-AF65-F5344CB8AC3E}">
        <p14:creationId xmlns:p14="http://schemas.microsoft.com/office/powerpoint/2010/main" val="301384770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645FCB3-F4AA-5B40-B759-EE7DC205A1F2}"/>
              </a:ext>
            </a:extLst>
          </p:cNvPr>
          <p:cNvPicPr>
            <a:picLocks noGrp="1" noChangeAspect="1"/>
          </p:cNvPicPr>
          <p:nvPr>
            <p:ph idx="1"/>
          </p:nvPr>
        </p:nvPicPr>
        <p:blipFill>
          <a:blip r:embed="rId3"/>
          <a:stretch>
            <a:fillRect/>
          </a:stretch>
        </p:blipFill>
        <p:spPr>
          <a:xfrm>
            <a:off x="3826885" y="2877360"/>
            <a:ext cx="4665951" cy="3980640"/>
          </a:xfrm>
        </p:spPr>
      </p:pic>
      <p:pic>
        <p:nvPicPr>
          <p:cNvPr id="6" name="Picture 5">
            <a:extLst>
              <a:ext uri="{FF2B5EF4-FFF2-40B4-BE49-F238E27FC236}">
                <a16:creationId xmlns:a16="http://schemas.microsoft.com/office/drawing/2014/main" id="{47BE72E3-0BBA-7642-BB78-A48D493F2E4A}"/>
              </a:ext>
            </a:extLst>
          </p:cNvPr>
          <p:cNvPicPr>
            <a:picLocks noChangeAspect="1"/>
          </p:cNvPicPr>
          <p:nvPr/>
        </p:nvPicPr>
        <p:blipFill>
          <a:blip r:embed="rId4"/>
          <a:stretch>
            <a:fillRect/>
          </a:stretch>
        </p:blipFill>
        <p:spPr>
          <a:xfrm>
            <a:off x="1634836" y="1274618"/>
            <a:ext cx="10280073" cy="1676400"/>
          </a:xfrm>
          <a:prstGeom prst="rect">
            <a:avLst/>
          </a:prstGeom>
        </p:spPr>
      </p:pic>
      <p:sp>
        <p:nvSpPr>
          <p:cNvPr id="7" name="TextBox 6">
            <a:extLst>
              <a:ext uri="{FF2B5EF4-FFF2-40B4-BE49-F238E27FC236}">
                <a16:creationId xmlns:a16="http://schemas.microsoft.com/office/drawing/2014/main" id="{34E1586A-59DD-AE44-8500-A68A217D1200}"/>
              </a:ext>
            </a:extLst>
          </p:cNvPr>
          <p:cNvSpPr txBox="1"/>
          <p:nvPr/>
        </p:nvSpPr>
        <p:spPr>
          <a:xfrm>
            <a:off x="1634836" y="689843"/>
            <a:ext cx="4381328" cy="646331"/>
          </a:xfrm>
          <a:prstGeom prst="rect">
            <a:avLst/>
          </a:prstGeom>
          <a:noFill/>
        </p:spPr>
        <p:txBody>
          <a:bodyPr wrap="none" rtlCol="0">
            <a:spAutoFit/>
          </a:bodyPr>
          <a:lstStyle/>
          <a:p>
            <a:r>
              <a:rPr lang="en-US" sz="3600" b="1" dirty="0">
                <a:solidFill>
                  <a:schemeClr val="bg1"/>
                </a:solidFill>
              </a:rPr>
              <a:t>We want to minimize:</a:t>
            </a:r>
          </a:p>
        </p:txBody>
      </p:sp>
    </p:spTree>
    <p:extLst>
      <p:ext uri="{BB962C8B-B14F-4D97-AF65-F5344CB8AC3E}">
        <p14:creationId xmlns:p14="http://schemas.microsoft.com/office/powerpoint/2010/main" val="33857643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45577E2-FFA1-0D4F-BEED-651CD2AF511F}"/>
              </a:ext>
            </a:extLst>
          </p:cNvPr>
          <p:cNvPicPr>
            <a:picLocks noGrp="1" noChangeAspect="1"/>
          </p:cNvPicPr>
          <p:nvPr>
            <p:ph idx="1"/>
          </p:nvPr>
        </p:nvPicPr>
        <p:blipFill>
          <a:blip r:embed="rId3"/>
          <a:stretch>
            <a:fillRect/>
          </a:stretch>
        </p:blipFill>
        <p:spPr>
          <a:xfrm>
            <a:off x="3655948" y="2093570"/>
            <a:ext cx="4104095" cy="2595964"/>
          </a:xfrm>
        </p:spPr>
      </p:pic>
      <p:sp>
        <p:nvSpPr>
          <p:cNvPr id="2" name="TextBox 1">
            <a:extLst>
              <a:ext uri="{FF2B5EF4-FFF2-40B4-BE49-F238E27FC236}">
                <a16:creationId xmlns:a16="http://schemas.microsoft.com/office/drawing/2014/main" id="{F572CCAF-A2AB-3C42-86AC-395CBA3B0E64}"/>
              </a:ext>
            </a:extLst>
          </p:cNvPr>
          <p:cNvSpPr txBox="1"/>
          <p:nvPr/>
        </p:nvSpPr>
        <p:spPr>
          <a:xfrm>
            <a:off x="534642" y="1447239"/>
            <a:ext cx="11657358" cy="646331"/>
          </a:xfrm>
          <a:prstGeom prst="rect">
            <a:avLst/>
          </a:prstGeom>
          <a:noFill/>
        </p:spPr>
        <p:txBody>
          <a:bodyPr wrap="none" rtlCol="0">
            <a:spAutoFit/>
          </a:bodyPr>
          <a:lstStyle/>
          <a:p>
            <a:r>
              <a:rPr lang="en-US" sz="3600" b="1" dirty="0">
                <a:solidFill>
                  <a:schemeClr val="bg1"/>
                </a:solidFill>
              </a:rPr>
              <a:t>We choose to use gradient descent method for optimization</a:t>
            </a:r>
          </a:p>
        </p:txBody>
      </p:sp>
    </p:spTree>
    <p:extLst>
      <p:ext uri="{BB962C8B-B14F-4D97-AF65-F5344CB8AC3E}">
        <p14:creationId xmlns:p14="http://schemas.microsoft.com/office/powerpoint/2010/main" val="39680234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72CCAF-A2AB-3C42-86AC-395CBA3B0E64}"/>
              </a:ext>
            </a:extLst>
          </p:cNvPr>
          <p:cNvSpPr txBox="1"/>
          <p:nvPr/>
        </p:nvSpPr>
        <p:spPr>
          <a:xfrm>
            <a:off x="408428" y="1109086"/>
            <a:ext cx="11657358" cy="646331"/>
          </a:xfrm>
          <a:prstGeom prst="rect">
            <a:avLst/>
          </a:prstGeom>
          <a:noFill/>
        </p:spPr>
        <p:txBody>
          <a:bodyPr wrap="none" rtlCol="0">
            <a:spAutoFit/>
          </a:bodyPr>
          <a:lstStyle/>
          <a:p>
            <a:r>
              <a:rPr lang="en-US" sz="3600" b="1" dirty="0">
                <a:solidFill>
                  <a:schemeClr val="bg1"/>
                </a:solidFill>
              </a:rPr>
              <a:t>We choose to use gradient descent method for optimization</a:t>
            </a:r>
          </a:p>
        </p:txBody>
      </p:sp>
      <p:pic>
        <p:nvPicPr>
          <p:cNvPr id="4" name="Picture 3">
            <a:extLst>
              <a:ext uri="{FF2B5EF4-FFF2-40B4-BE49-F238E27FC236}">
                <a16:creationId xmlns:a16="http://schemas.microsoft.com/office/drawing/2014/main" id="{5CBE2E3A-0FFE-6A4D-9C3D-1AA2EDCC7407}"/>
              </a:ext>
            </a:extLst>
          </p:cNvPr>
          <p:cNvPicPr>
            <a:picLocks noChangeAspect="1"/>
          </p:cNvPicPr>
          <p:nvPr/>
        </p:nvPicPr>
        <p:blipFill>
          <a:blip r:embed="rId3"/>
          <a:stretch>
            <a:fillRect/>
          </a:stretch>
        </p:blipFill>
        <p:spPr>
          <a:xfrm>
            <a:off x="0" y="2544465"/>
            <a:ext cx="6378687" cy="3219687"/>
          </a:xfrm>
          <a:prstGeom prst="rect">
            <a:avLst/>
          </a:prstGeom>
        </p:spPr>
      </p:pic>
      <p:sp>
        <p:nvSpPr>
          <p:cNvPr id="6" name="TextBox 5">
            <a:extLst>
              <a:ext uri="{FF2B5EF4-FFF2-40B4-BE49-F238E27FC236}">
                <a16:creationId xmlns:a16="http://schemas.microsoft.com/office/drawing/2014/main" id="{25AA7222-E018-8847-A05A-326180F4444E}"/>
              </a:ext>
            </a:extLst>
          </p:cNvPr>
          <p:cNvSpPr txBox="1"/>
          <p:nvPr/>
        </p:nvSpPr>
        <p:spPr>
          <a:xfrm>
            <a:off x="4292504" y="189532"/>
            <a:ext cx="3889206" cy="707886"/>
          </a:xfrm>
          <a:prstGeom prst="rect">
            <a:avLst/>
          </a:prstGeom>
          <a:noFill/>
        </p:spPr>
        <p:txBody>
          <a:bodyPr wrap="none" rtlCol="0">
            <a:spAutoFit/>
          </a:bodyPr>
          <a:lstStyle/>
          <a:p>
            <a:r>
              <a:rPr lang="en-US" sz="4000" b="1" dirty="0">
                <a:solidFill>
                  <a:schemeClr val="bg1"/>
                </a:solidFill>
              </a:rPr>
              <a:t>Gradient descent:</a:t>
            </a:r>
          </a:p>
        </p:txBody>
      </p:sp>
      <p:pic>
        <p:nvPicPr>
          <p:cNvPr id="8" name="Picture 7">
            <a:extLst>
              <a:ext uri="{FF2B5EF4-FFF2-40B4-BE49-F238E27FC236}">
                <a16:creationId xmlns:a16="http://schemas.microsoft.com/office/drawing/2014/main" id="{4CB42881-87B4-1748-B36B-F3DCCC2D7C70}"/>
              </a:ext>
            </a:extLst>
          </p:cNvPr>
          <p:cNvPicPr>
            <a:picLocks noChangeAspect="1"/>
          </p:cNvPicPr>
          <p:nvPr/>
        </p:nvPicPr>
        <p:blipFill>
          <a:blip r:embed="rId4"/>
          <a:stretch>
            <a:fillRect/>
          </a:stretch>
        </p:blipFill>
        <p:spPr>
          <a:xfrm>
            <a:off x="3055757" y="6064189"/>
            <a:ext cx="6362700" cy="350898"/>
          </a:xfrm>
          <a:prstGeom prst="rect">
            <a:avLst/>
          </a:prstGeom>
        </p:spPr>
      </p:pic>
      <p:pic>
        <p:nvPicPr>
          <p:cNvPr id="10" name="Picture 9">
            <a:extLst>
              <a:ext uri="{FF2B5EF4-FFF2-40B4-BE49-F238E27FC236}">
                <a16:creationId xmlns:a16="http://schemas.microsoft.com/office/drawing/2014/main" id="{83C7A29E-7358-3B44-B7C8-8CB67FA44D79}"/>
              </a:ext>
            </a:extLst>
          </p:cNvPr>
          <p:cNvPicPr>
            <a:picLocks noChangeAspect="1"/>
          </p:cNvPicPr>
          <p:nvPr/>
        </p:nvPicPr>
        <p:blipFill>
          <a:blip r:embed="rId5"/>
          <a:stretch>
            <a:fillRect/>
          </a:stretch>
        </p:blipFill>
        <p:spPr>
          <a:xfrm>
            <a:off x="6378687" y="2544465"/>
            <a:ext cx="5813313" cy="3219687"/>
          </a:xfrm>
          <a:prstGeom prst="rect">
            <a:avLst/>
          </a:prstGeom>
        </p:spPr>
      </p:pic>
    </p:spTree>
    <p:extLst>
      <p:ext uri="{BB962C8B-B14F-4D97-AF65-F5344CB8AC3E}">
        <p14:creationId xmlns:p14="http://schemas.microsoft.com/office/powerpoint/2010/main" val="34102540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4819A3-523E-734B-8787-2978028710EB}"/>
              </a:ext>
            </a:extLst>
          </p:cNvPr>
          <p:cNvPicPr>
            <a:picLocks noGrp="1" noChangeAspect="1"/>
          </p:cNvPicPr>
          <p:nvPr>
            <p:ph idx="1"/>
          </p:nvPr>
        </p:nvPicPr>
        <p:blipFill>
          <a:blip r:embed="rId3"/>
          <a:stretch>
            <a:fillRect/>
          </a:stretch>
        </p:blipFill>
        <p:spPr>
          <a:xfrm>
            <a:off x="1515486" y="112208"/>
            <a:ext cx="7534564" cy="3445292"/>
          </a:xfrm>
        </p:spPr>
      </p:pic>
      <p:pic>
        <p:nvPicPr>
          <p:cNvPr id="6" name="Picture 5">
            <a:extLst>
              <a:ext uri="{FF2B5EF4-FFF2-40B4-BE49-F238E27FC236}">
                <a16:creationId xmlns:a16="http://schemas.microsoft.com/office/drawing/2014/main" id="{CE9DF356-BB4E-CD4A-8410-A8DE548771BB}"/>
              </a:ext>
            </a:extLst>
          </p:cNvPr>
          <p:cNvPicPr>
            <a:picLocks noChangeAspect="1"/>
          </p:cNvPicPr>
          <p:nvPr/>
        </p:nvPicPr>
        <p:blipFill>
          <a:blip r:embed="rId4"/>
          <a:stretch>
            <a:fillRect/>
          </a:stretch>
        </p:blipFill>
        <p:spPr>
          <a:xfrm>
            <a:off x="1961141" y="3557500"/>
            <a:ext cx="9198792" cy="2544041"/>
          </a:xfrm>
          <a:prstGeom prst="rect">
            <a:avLst/>
          </a:prstGeom>
        </p:spPr>
      </p:pic>
      <p:pic>
        <p:nvPicPr>
          <p:cNvPr id="3" name="Picture 2">
            <a:extLst>
              <a:ext uri="{FF2B5EF4-FFF2-40B4-BE49-F238E27FC236}">
                <a16:creationId xmlns:a16="http://schemas.microsoft.com/office/drawing/2014/main" id="{20ED4064-D259-F64D-AD38-431536FBDE0B}"/>
              </a:ext>
            </a:extLst>
          </p:cNvPr>
          <p:cNvPicPr>
            <a:picLocks noChangeAspect="1"/>
          </p:cNvPicPr>
          <p:nvPr/>
        </p:nvPicPr>
        <p:blipFill>
          <a:blip r:embed="rId5"/>
          <a:stretch>
            <a:fillRect/>
          </a:stretch>
        </p:blipFill>
        <p:spPr>
          <a:xfrm>
            <a:off x="9651099" y="886334"/>
            <a:ext cx="2161701" cy="1196975"/>
          </a:xfrm>
          <a:prstGeom prst="rect">
            <a:avLst/>
          </a:prstGeom>
        </p:spPr>
      </p:pic>
      <p:sp>
        <p:nvSpPr>
          <p:cNvPr id="5" name="TextBox 4">
            <a:extLst>
              <a:ext uri="{FF2B5EF4-FFF2-40B4-BE49-F238E27FC236}">
                <a16:creationId xmlns:a16="http://schemas.microsoft.com/office/drawing/2014/main" id="{1911204F-84EF-D544-B8BB-166C736CD4CA}"/>
              </a:ext>
            </a:extLst>
          </p:cNvPr>
          <p:cNvSpPr txBox="1"/>
          <p:nvPr/>
        </p:nvSpPr>
        <p:spPr>
          <a:xfrm>
            <a:off x="9651099" y="363114"/>
            <a:ext cx="1705916" cy="523220"/>
          </a:xfrm>
          <a:prstGeom prst="rect">
            <a:avLst/>
          </a:prstGeom>
          <a:noFill/>
        </p:spPr>
        <p:txBody>
          <a:bodyPr wrap="none" rtlCol="0">
            <a:spAutoFit/>
          </a:bodyPr>
          <a:lstStyle/>
          <a:p>
            <a:r>
              <a:rPr lang="en-US" sz="2800" dirty="0">
                <a:solidFill>
                  <a:schemeClr val="bg1"/>
                </a:solidFill>
              </a:rPr>
              <a:t>Chain rule:</a:t>
            </a:r>
          </a:p>
        </p:txBody>
      </p:sp>
      <p:pic>
        <p:nvPicPr>
          <p:cNvPr id="8" name="Picture 7">
            <a:extLst>
              <a:ext uri="{FF2B5EF4-FFF2-40B4-BE49-F238E27FC236}">
                <a16:creationId xmlns:a16="http://schemas.microsoft.com/office/drawing/2014/main" id="{76C2DDE8-459D-B349-B80A-A72DA64D6738}"/>
              </a:ext>
            </a:extLst>
          </p:cNvPr>
          <p:cNvPicPr>
            <a:picLocks noChangeAspect="1"/>
          </p:cNvPicPr>
          <p:nvPr/>
        </p:nvPicPr>
        <p:blipFill>
          <a:blip r:embed="rId6"/>
          <a:stretch>
            <a:fillRect/>
          </a:stretch>
        </p:blipFill>
        <p:spPr>
          <a:xfrm>
            <a:off x="4236604" y="5816136"/>
            <a:ext cx="6121445" cy="570810"/>
          </a:xfrm>
          <a:prstGeom prst="rect">
            <a:avLst/>
          </a:prstGeom>
        </p:spPr>
      </p:pic>
    </p:spTree>
    <p:extLst>
      <p:ext uri="{BB962C8B-B14F-4D97-AF65-F5344CB8AC3E}">
        <p14:creationId xmlns:p14="http://schemas.microsoft.com/office/powerpoint/2010/main" val="24182215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3968FA8-DD2C-6C41-844D-0C34E0DE5E46}"/>
              </a:ext>
            </a:extLst>
          </p:cNvPr>
          <p:cNvPicPr>
            <a:picLocks noGrp="1" noChangeAspect="1"/>
          </p:cNvPicPr>
          <p:nvPr>
            <p:ph idx="1"/>
          </p:nvPr>
        </p:nvPicPr>
        <p:blipFill>
          <a:blip r:embed="rId3"/>
          <a:stretch>
            <a:fillRect/>
          </a:stretch>
        </p:blipFill>
        <p:spPr>
          <a:xfrm>
            <a:off x="1109086" y="1792070"/>
            <a:ext cx="10496994" cy="2572111"/>
          </a:xfrm>
        </p:spPr>
      </p:pic>
    </p:spTree>
    <p:extLst>
      <p:ext uri="{BB962C8B-B14F-4D97-AF65-F5344CB8AC3E}">
        <p14:creationId xmlns:p14="http://schemas.microsoft.com/office/powerpoint/2010/main" val="26772334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B2639B9-3447-DE40-8A35-A72FC9991A22}"/>
              </a:ext>
            </a:extLst>
          </p:cNvPr>
          <p:cNvPicPr>
            <a:picLocks noGrp="1" noChangeAspect="1"/>
          </p:cNvPicPr>
          <p:nvPr>
            <p:ph idx="1"/>
          </p:nvPr>
        </p:nvPicPr>
        <p:blipFill>
          <a:blip r:embed="rId3"/>
          <a:stretch>
            <a:fillRect/>
          </a:stretch>
        </p:blipFill>
        <p:spPr>
          <a:xfrm>
            <a:off x="0" y="3141735"/>
            <a:ext cx="12192000" cy="1707355"/>
          </a:xfrm>
        </p:spPr>
      </p:pic>
      <p:sp>
        <p:nvSpPr>
          <p:cNvPr id="7" name="TextBox 6">
            <a:extLst>
              <a:ext uri="{FF2B5EF4-FFF2-40B4-BE49-F238E27FC236}">
                <a16:creationId xmlns:a16="http://schemas.microsoft.com/office/drawing/2014/main" id="{0A9E7F26-B839-6D41-9208-58744DE57DB4}"/>
              </a:ext>
            </a:extLst>
          </p:cNvPr>
          <p:cNvSpPr txBox="1"/>
          <p:nvPr/>
        </p:nvSpPr>
        <p:spPr>
          <a:xfrm>
            <a:off x="609600" y="1842655"/>
            <a:ext cx="8190768" cy="646331"/>
          </a:xfrm>
          <a:prstGeom prst="rect">
            <a:avLst/>
          </a:prstGeom>
          <a:noFill/>
        </p:spPr>
        <p:txBody>
          <a:bodyPr wrap="none" rtlCol="0">
            <a:spAutoFit/>
          </a:bodyPr>
          <a:lstStyle/>
          <a:p>
            <a:r>
              <a:rPr lang="en-US" sz="3600" b="1" dirty="0">
                <a:solidFill>
                  <a:schemeClr val="bg1"/>
                </a:solidFill>
              </a:rPr>
              <a:t>After applying similar steps, we can get:</a:t>
            </a:r>
          </a:p>
        </p:txBody>
      </p:sp>
    </p:spTree>
    <p:extLst>
      <p:ext uri="{BB962C8B-B14F-4D97-AF65-F5344CB8AC3E}">
        <p14:creationId xmlns:p14="http://schemas.microsoft.com/office/powerpoint/2010/main" val="32859589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AF280B5-4FBA-964C-81CE-FEB00AFA8151}"/>
              </a:ext>
            </a:extLst>
          </p:cNvPr>
          <p:cNvPicPr>
            <a:picLocks noGrp="1" noChangeAspect="1"/>
          </p:cNvPicPr>
          <p:nvPr>
            <p:ph idx="1"/>
          </p:nvPr>
        </p:nvPicPr>
        <p:blipFill>
          <a:blip r:embed="rId3"/>
          <a:stretch>
            <a:fillRect/>
          </a:stretch>
        </p:blipFill>
        <p:spPr>
          <a:xfrm>
            <a:off x="2522248" y="873628"/>
            <a:ext cx="6524769" cy="5141353"/>
          </a:xfrm>
        </p:spPr>
      </p:pic>
    </p:spTree>
    <p:extLst>
      <p:ext uri="{BB962C8B-B14F-4D97-AF65-F5344CB8AC3E}">
        <p14:creationId xmlns:p14="http://schemas.microsoft.com/office/powerpoint/2010/main" val="2870891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20148" y="373969"/>
            <a:ext cx="9905998" cy="1478570"/>
          </a:xfrm>
        </p:spPr>
        <p:txBody>
          <a:bodyPr>
            <a:normAutofit/>
          </a:bodyPr>
          <a:lstStyle/>
          <a:p>
            <a:pPr algn="ctr"/>
            <a:r>
              <a:rPr lang="en-US" b="1" dirty="0">
                <a:latin typeface="+mn-lt"/>
                <a:ea typeface="+mn-ea"/>
                <a:cs typeface="+mn-cs"/>
              </a:rPr>
              <a:t>AI AND SEARCH</a:t>
            </a:r>
            <a:br>
              <a:rPr lang="en-US" b="1" dirty="0">
                <a:latin typeface="+mn-lt"/>
                <a:ea typeface="+mn-ea"/>
                <a:cs typeface="+mn-cs"/>
              </a:rPr>
            </a:br>
            <a:r>
              <a:rPr lang="en-US" b="1" dirty="0">
                <a:latin typeface="+mn-lt"/>
                <a:ea typeface="+mn-ea"/>
                <a:cs typeface="+mn-cs"/>
              </a:rPr>
              <a:t>A* ALGORITHM</a:t>
            </a:r>
          </a:p>
        </p:txBody>
      </p:sp>
      <p:pic>
        <p:nvPicPr>
          <p:cNvPr id="7" name="Content Placeholder 6">
            <a:extLst>
              <a:ext uri="{FF2B5EF4-FFF2-40B4-BE49-F238E27FC236}">
                <a16:creationId xmlns:a16="http://schemas.microsoft.com/office/drawing/2014/main" id="{886A62C0-38DB-0245-B38B-D06E50B494AB}"/>
              </a:ext>
            </a:extLst>
          </p:cNvPr>
          <p:cNvPicPr>
            <a:picLocks noGrp="1" noChangeAspect="1"/>
          </p:cNvPicPr>
          <p:nvPr>
            <p:ph idx="1"/>
          </p:nvPr>
        </p:nvPicPr>
        <p:blipFill>
          <a:blip r:embed="rId2"/>
          <a:stretch>
            <a:fillRect/>
          </a:stretch>
        </p:blipFill>
        <p:spPr>
          <a:xfrm>
            <a:off x="3845593" y="1995727"/>
            <a:ext cx="4455108" cy="4309380"/>
          </a:xfrm>
        </p:spPr>
      </p:pic>
    </p:spTree>
    <p:extLst>
      <p:ext uri="{BB962C8B-B14F-4D97-AF65-F5344CB8AC3E}">
        <p14:creationId xmlns:p14="http://schemas.microsoft.com/office/powerpoint/2010/main" val="31141447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54908D0-A28C-0743-A176-44F6C38C5E58}"/>
              </a:ext>
            </a:extLst>
          </p:cNvPr>
          <p:cNvPicPr>
            <a:picLocks noGrp="1" noChangeAspect="1"/>
          </p:cNvPicPr>
          <p:nvPr>
            <p:ph idx="1"/>
          </p:nvPr>
        </p:nvPicPr>
        <p:blipFill>
          <a:blip r:embed="rId3"/>
          <a:stretch>
            <a:fillRect/>
          </a:stretch>
        </p:blipFill>
        <p:spPr>
          <a:xfrm>
            <a:off x="1791421" y="1721065"/>
            <a:ext cx="9106839" cy="2781661"/>
          </a:xfrm>
        </p:spPr>
      </p:pic>
    </p:spTree>
    <p:extLst>
      <p:ext uri="{BB962C8B-B14F-4D97-AF65-F5344CB8AC3E}">
        <p14:creationId xmlns:p14="http://schemas.microsoft.com/office/powerpoint/2010/main" val="60567346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50DEA3-61E9-4B42-8472-ECCED24EAD67}"/>
              </a:ext>
            </a:extLst>
          </p:cNvPr>
          <p:cNvPicPr>
            <a:picLocks noGrp="1" noChangeAspect="1"/>
          </p:cNvPicPr>
          <p:nvPr>
            <p:ph idx="1"/>
          </p:nvPr>
        </p:nvPicPr>
        <p:blipFill>
          <a:blip r:embed="rId3"/>
          <a:stretch>
            <a:fillRect/>
          </a:stretch>
        </p:blipFill>
        <p:spPr>
          <a:xfrm>
            <a:off x="2730066" y="1560007"/>
            <a:ext cx="6219969" cy="4920862"/>
          </a:xfrm>
        </p:spPr>
      </p:pic>
      <p:sp>
        <p:nvSpPr>
          <p:cNvPr id="6" name="TextBox 5">
            <a:extLst>
              <a:ext uri="{FF2B5EF4-FFF2-40B4-BE49-F238E27FC236}">
                <a16:creationId xmlns:a16="http://schemas.microsoft.com/office/drawing/2014/main" id="{7F2D0925-4434-AB4A-930C-F7012A955994}"/>
              </a:ext>
            </a:extLst>
          </p:cNvPr>
          <p:cNvSpPr txBox="1"/>
          <p:nvPr/>
        </p:nvSpPr>
        <p:spPr>
          <a:xfrm>
            <a:off x="4788319" y="415636"/>
            <a:ext cx="2103461" cy="707886"/>
          </a:xfrm>
          <a:prstGeom prst="rect">
            <a:avLst/>
          </a:prstGeom>
          <a:noFill/>
        </p:spPr>
        <p:txBody>
          <a:bodyPr wrap="none" rtlCol="0">
            <a:spAutoFit/>
          </a:bodyPr>
          <a:lstStyle/>
          <a:p>
            <a:r>
              <a:rPr lang="en-US" sz="4000" dirty="0">
                <a:solidFill>
                  <a:schemeClr val="bg1"/>
                </a:solidFill>
              </a:rPr>
              <a:t>Limitation</a:t>
            </a:r>
          </a:p>
        </p:txBody>
      </p:sp>
    </p:spTree>
    <p:extLst>
      <p:ext uri="{BB962C8B-B14F-4D97-AF65-F5344CB8AC3E}">
        <p14:creationId xmlns:p14="http://schemas.microsoft.com/office/powerpoint/2010/main" val="1757353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87664CD-0FE0-F043-AAA2-B5037EE1EF27}"/>
              </a:ext>
            </a:extLst>
          </p:cNvPr>
          <p:cNvPicPr>
            <a:picLocks noGrp="1" noChangeAspect="1"/>
          </p:cNvPicPr>
          <p:nvPr>
            <p:ph idx="1"/>
          </p:nvPr>
        </p:nvPicPr>
        <p:blipFill>
          <a:blip r:embed="rId3"/>
          <a:stretch>
            <a:fillRect/>
          </a:stretch>
        </p:blipFill>
        <p:spPr>
          <a:xfrm>
            <a:off x="770070" y="2177690"/>
            <a:ext cx="11421930" cy="4514056"/>
          </a:xfrm>
        </p:spPr>
      </p:pic>
      <p:sp>
        <p:nvSpPr>
          <p:cNvPr id="2" name="TextBox 1">
            <a:extLst>
              <a:ext uri="{FF2B5EF4-FFF2-40B4-BE49-F238E27FC236}">
                <a16:creationId xmlns:a16="http://schemas.microsoft.com/office/drawing/2014/main" id="{035A1A56-99A2-8344-B9D3-0E7974084FFE}"/>
              </a:ext>
            </a:extLst>
          </p:cNvPr>
          <p:cNvSpPr txBox="1"/>
          <p:nvPr/>
        </p:nvSpPr>
        <p:spPr>
          <a:xfrm>
            <a:off x="3947445" y="858982"/>
            <a:ext cx="4293932" cy="707886"/>
          </a:xfrm>
          <a:prstGeom prst="rect">
            <a:avLst/>
          </a:prstGeom>
          <a:noFill/>
        </p:spPr>
        <p:txBody>
          <a:bodyPr wrap="none" rtlCol="0">
            <a:spAutoFit/>
          </a:bodyPr>
          <a:lstStyle/>
          <a:p>
            <a:r>
              <a:rPr lang="en-US" sz="4000" b="1" dirty="0">
                <a:solidFill>
                  <a:schemeClr val="bg1"/>
                </a:solidFill>
              </a:rPr>
              <a:t>How to Solve this ?</a:t>
            </a:r>
          </a:p>
        </p:txBody>
      </p:sp>
    </p:spTree>
    <p:extLst>
      <p:ext uri="{BB962C8B-B14F-4D97-AF65-F5344CB8AC3E}">
        <p14:creationId xmlns:p14="http://schemas.microsoft.com/office/powerpoint/2010/main" val="23430570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B636E08-6B40-714E-88BC-46B81DB0B86D}"/>
              </a:ext>
            </a:extLst>
          </p:cNvPr>
          <p:cNvPicPr>
            <a:picLocks noGrp="1" noChangeAspect="1"/>
          </p:cNvPicPr>
          <p:nvPr>
            <p:ph idx="1"/>
          </p:nvPr>
        </p:nvPicPr>
        <p:blipFill>
          <a:blip r:embed="rId3"/>
          <a:stretch>
            <a:fillRect/>
          </a:stretch>
        </p:blipFill>
        <p:spPr>
          <a:xfrm>
            <a:off x="1" y="2528001"/>
            <a:ext cx="12192000" cy="2944543"/>
          </a:xfrm>
        </p:spPr>
      </p:pic>
      <p:pic>
        <p:nvPicPr>
          <p:cNvPr id="9" name="Picture 8">
            <a:extLst>
              <a:ext uri="{FF2B5EF4-FFF2-40B4-BE49-F238E27FC236}">
                <a16:creationId xmlns:a16="http://schemas.microsoft.com/office/drawing/2014/main" id="{9E8EE86E-5520-E24F-AA02-1D8EAAB2C3E5}"/>
              </a:ext>
            </a:extLst>
          </p:cNvPr>
          <p:cNvPicPr>
            <a:picLocks noChangeAspect="1"/>
          </p:cNvPicPr>
          <p:nvPr/>
        </p:nvPicPr>
        <p:blipFill>
          <a:blip r:embed="rId4"/>
          <a:stretch>
            <a:fillRect/>
          </a:stretch>
        </p:blipFill>
        <p:spPr>
          <a:xfrm>
            <a:off x="2667001" y="1317913"/>
            <a:ext cx="6858000" cy="647700"/>
          </a:xfrm>
          <a:prstGeom prst="rect">
            <a:avLst/>
          </a:prstGeom>
        </p:spPr>
      </p:pic>
    </p:spTree>
    <p:extLst>
      <p:ext uri="{BB962C8B-B14F-4D97-AF65-F5344CB8AC3E}">
        <p14:creationId xmlns:p14="http://schemas.microsoft.com/office/powerpoint/2010/main" val="28875095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DF55125A-DB97-1A4D-B323-C36085D25EA3}"/>
              </a:ext>
            </a:extLst>
          </p:cNvPr>
          <p:cNvPicPr>
            <a:picLocks noGrp="1" noChangeAspect="1"/>
          </p:cNvPicPr>
          <p:nvPr>
            <p:ph idx="1"/>
          </p:nvPr>
        </p:nvPicPr>
        <p:blipFill>
          <a:blip r:embed="rId3"/>
          <a:stretch>
            <a:fillRect/>
          </a:stretch>
        </p:blipFill>
        <p:spPr>
          <a:xfrm>
            <a:off x="2511713" y="-17956"/>
            <a:ext cx="6197600" cy="2260600"/>
          </a:xfrm>
        </p:spPr>
      </p:pic>
      <p:pic>
        <p:nvPicPr>
          <p:cNvPr id="6" name="Picture 5">
            <a:extLst>
              <a:ext uri="{FF2B5EF4-FFF2-40B4-BE49-F238E27FC236}">
                <a16:creationId xmlns:a16="http://schemas.microsoft.com/office/drawing/2014/main" id="{5D409BE2-BDBA-7A46-8D68-76C1DAAC725B}"/>
              </a:ext>
            </a:extLst>
          </p:cNvPr>
          <p:cNvPicPr>
            <a:picLocks noChangeAspect="1"/>
          </p:cNvPicPr>
          <p:nvPr/>
        </p:nvPicPr>
        <p:blipFill>
          <a:blip r:embed="rId4"/>
          <a:stretch>
            <a:fillRect/>
          </a:stretch>
        </p:blipFill>
        <p:spPr>
          <a:xfrm>
            <a:off x="2511713" y="2691245"/>
            <a:ext cx="7251700" cy="3276600"/>
          </a:xfrm>
          <a:prstGeom prst="rect">
            <a:avLst/>
          </a:prstGeom>
        </p:spPr>
      </p:pic>
      <p:pic>
        <p:nvPicPr>
          <p:cNvPr id="10" name="Picture 9">
            <a:extLst>
              <a:ext uri="{FF2B5EF4-FFF2-40B4-BE49-F238E27FC236}">
                <a16:creationId xmlns:a16="http://schemas.microsoft.com/office/drawing/2014/main" id="{F3AE9318-AEFF-AF41-9DC2-25AC9140FFDF}"/>
              </a:ext>
            </a:extLst>
          </p:cNvPr>
          <p:cNvPicPr>
            <a:picLocks noChangeAspect="1"/>
          </p:cNvPicPr>
          <p:nvPr/>
        </p:nvPicPr>
        <p:blipFill>
          <a:blip r:embed="rId5"/>
          <a:stretch>
            <a:fillRect/>
          </a:stretch>
        </p:blipFill>
        <p:spPr>
          <a:xfrm>
            <a:off x="2816513" y="5967845"/>
            <a:ext cx="7102849" cy="448601"/>
          </a:xfrm>
          <a:prstGeom prst="rect">
            <a:avLst/>
          </a:prstGeom>
        </p:spPr>
      </p:pic>
    </p:spTree>
    <p:extLst>
      <p:ext uri="{BB962C8B-B14F-4D97-AF65-F5344CB8AC3E}">
        <p14:creationId xmlns:p14="http://schemas.microsoft.com/office/powerpoint/2010/main" val="952031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559F2463-7BE4-7547-827F-B882EE0A566D}"/>
              </a:ext>
            </a:extLst>
          </p:cNvPr>
          <p:cNvPicPr>
            <a:picLocks noGrp="1" noChangeAspect="1"/>
          </p:cNvPicPr>
          <p:nvPr>
            <p:ph idx="1"/>
          </p:nvPr>
        </p:nvPicPr>
        <p:blipFill>
          <a:blip r:embed="rId3"/>
          <a:stretch>
            <a:fillRect/>
          </a:stretch>
        </p:blipFill>
        <p:spPr>
          <a:xfrm>
            <a:off x="1100787" y="2855984"/>
            <a:ext cx="9694140" cy="2284051"/>
          </a:xfrm>
        </p:spPr>
      </p:pic>
      <p:pic>
        <p:nvPicPr>
          <p:cNvPr id="8" name="Picture 7">
            <a:extLst>
              <a:ext uri="{FF2B5EF4-FFF2-40B4-BE49-F238E27FC236}">
                <a16:creationId xmlns:a16="http://schemas.microsoft.com/office/drawing/2014/main" id="{CDFB64BF-B84B-9043-B7F7-FF229E36FEBF}"/>
              </a:ext>
            </a:extLst>
          </p:cNvPr>
          <p:cNvPicPr>
            <a:picLocks noChangeAspect="1"/>
          </p:cNvPicPr>
          <p:nvPr/>
        </p:nvPicPr>
        <p:blipFill>
          <a:blip r:embed="rId4"/>
          <a:stretch>
            <a:fillRect/>
          </a:stretch>
        </p:blipFill>
        <p:spPr>
          <a:xfrm>
            <a:off x="1100787" y="1676399"/>
            <a:ext cx="10440049" cy="512618"/>
          </a:xfrm>
          <a:prstGeom prst="rect">
            <a:avLst/>
          </a:prstGeom>
        </p:spPr>
      </p:pic>
    </p:spTree>
    <p:extLst>
      <p:ext uri="{BB962C8B-B14F-4D97-AF65-F5344CB8AC3E}">
        <p14:creationId xmlns:p14="http://schemas.microsoft.com/office/powerpoint/2010/main" val="25065022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482600" y="466118"/>
            <a:ext cx="12103100" cy="1478570"/>
          </a:xfrm>
        </p:spPr>
        <p:txBody>
          <a:bodyPr>
            <a:normAutofit/>
          </a:bodyPr>
          <a:lstStyle/>
          <a:p>
            <a:r>
              <a:rPr lang="en-US" sz="3200" b="1" dirty="0">
                <a:solidFill>
                  <a:schemeClr val="bg1"/>
                </a:solidFill>
              </a:rPr>
              <a:t>Some texts and images are from the following:</a:t>
            </a: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482600" y="1855788"/>
            <a:ext cx="11607800" cy="3871913"/>
          </a:xfrm>
        </p:spPr>
        <p:txBody>
          <a:bodyPr>
            <a:normAutofit lnSpcReduction="10000"/>
          </a:bodyPr>
          <a:lstStyle/>
          <a:p>
            <a:r>
              <a:rPr lang="en-US" b="1" dirty="0">
                <a:solidFill>
                  <a:schemeClr val="bg1"/>
                </a:solidFill>
              </a:rPr>
              <a:t>Artificial Intelligence A Modern Approach Third Edition  - Stuart J. Russell and Peter </a:t>
            </a:r>
            <a:r>
              <a:rPr lang="en-US" b="1" dirty="0" err="1">
                <a:solidFill>
                  <a:schemeClr val="bg1"/>
                </a:solidFill>
              </a:rPr>
              <a:t>Norvig</a:t>
            </a:r>
            <a:r>
              <a:rPr lang="en-US" b="1" dirty="0">
                <a:solidFill>
                  <a:schemeClr val="bg1"/>
                </a:solidFill>
              </a:rPr>
              <a:t> </a:t>
            </a:r>
          </a:p>
          <a:p>
            <a:r>
              <a:rPr lang="en-US" b="1" dirty="0">
                <a:solidFill>
                  <a:schemeClr val="bg1"/>
                </a:solidFill>
              </a:rPr>
              <a:t>Text Management and Analysis A Practical Introduction to Information Retrieval and Text Mining  - </a:t>
            </a:r>
            <a:r>
              <a:rPr lang="en-US" b="1" dirty="0" err="1">
                <a:solidFill>
                  <a:schemeClr val="bg1"/>
                </a:solidFill>
              </a:rPr>
              <a:t>ChengXiang</a:t>
            </a:r>
            <a:r>
              <a:rPr lang="en-US" b="1" dirty="0">
                <a:solidFill>
                  <a:schemeClr val="bg1"/>
                </a:solidFill>
              </a:rPr>
              <a:t> </a:t>
            </a:r>
            <a:r>
              <a:rPr lang="en-US" b="1" dirty="0" err="1">
                <a:solidFill>
                  <a:schemeClr val="bg1"/>
                </a:solidFill>
              </a:rPr>
              <a:t>Zhai</a:t>
            </a:r>
            <a:endParaRPr lang="en-US" b="1" dirty="0">
              <a:solidFill>
                <a:schemeClr val="bg1"/>
              </a:solidFill>
            </a:endParaRPr>
          </a:p>
          <a:p>
            <a:r>
              <a:rPr lang="en-US" b="1" dirty="0">
                <a:solidFill>
                  <a:schemeClr val="bg1"/>
                </a:solidFill>
              </a:rPr>
              <a:t>Data Mining Concepts and Techniques Third Edition  -Jiawei Han</a:t>
            </a:r>
          </a:p>
          <a:p>
            <a:r>
              <a:rPr lang="en-US" b="1" dirty="0">
                <a:solidFill>
                  <a:schemeClr val="bg1"/>
                </a:solidFill>
              </a:rPr>
              <a:t>Introduction to Machine Learning with Python A Guide for Data Scientists - Andreas C. </a:t>
            </a:r>
            <a:r>
              <a:rPr lang="en-US" b="1" dirty="0" err="1">
                <a:solidFill>
                  <a:schemeClr val="bg1"/>
                </a:solidFill>
              </a:rPr>
              <a:t>Müller</a:t>
            </a:r>
            <a:r>
              <a:rPr lang="en-US" b="1" dirty="0">
                <a:solidFill>
                  <a:schemeClr val="bg1"/>
                </a:solidFill>
              </a:rPr>
              <a:t> and Sarah Guido </a:t>
            </a:r>
          </a:p>
          <a:p>
            <a:r>
              <a:rPr lang="en-US" b="1" dirty="0">
                <a:solidFill>
                  <a:schemeClr val="bg1"/>
                </a:solidFill>
              </a:rPr>
              <a:t>Deep Learning</a:t>
            </a:r>
            <a:r>
              <a:rPr lang="zh-CN" altLang="en-US" b="1" dirty="0">
                <a:solidFill>
                  <a:schemeClr val="bg1"/>
                </a:solidFill>
              </a:rPr>
              <a:t>  </a:t>
            </a:r>
            <a:r>
              <a:rPr lang="en-US" altLang="zh-CN" b="1" dirty="0">
                <a:solidFill>
                  <a:schemeClr val="bg1"/>
                </a:solidFill>
              </a:rPr>
              <a:t>-</a:t>
            </a:r>
            <a:r>
              <a:rPr lang="en-US" b="1" dirty="0">
                <a:solidFill>
                  <a:schemeClr val="bg1"/>
                </a:solidFill>
              </a:rPr>
              <a:t> Ian</a:t>
            </a:r>
            <a:r>
              <a:rPr lang="zh-CN" altLang="en-US" b="1" dirty="0">
                <a:solidFill>
                  <a:schemeClr val="bg1"/>
                </a:solidFill>
              </a:rPr>
              <a:t> </a:t>
            </a:r>
            <a:r>
              <a:rPr lang="en-US" b="1" dirty="0" err="1">
                <a:solidFill>
                  <a:schemeClr val="bg1"/>
                </a:solidFill>
              </a:rPr>
              <a:t>Goodfellow</a:t>
            </a:r>
            <a:r>
              <a:rPr lang="en-US" b="1" dirty="0">
                <a:solidFill>
                  <a:schemeClr val="bg1"/>
                </a:solidFill>
              </a:rPr>
              <a:t> </a:t>
            </a:r>
            <a:r>
              <a:rPr lang="en-US" b="1" dirty="0" err="1">
                <a:solidFill>
                  <a:schemeClr val="bg1"/>
                </a:solidFill>
              </a:rPr>
              <a:t>Yoshua</a:t>
            </a:r>
            <a:r>
              <a:rPr lang="en-US" b="1" dirty="0">
                <a:solidFill>
                  <a:schemeClr val="bg1"/>
                </a:solidFill>
              </a:rPr>
              <a:t> </a:t>
            </a:r>
            <a:r>
              <a:rPr lang="en-US" b="1" dirty="0" err="1">
                <a:solidFill>
                  <a:schemeClr val="bg1"/>
                </a:solidFill>
              </a:rPr>
              <a:t>Bengio</a:t>
            </a:r>
            <a:r>
              <a:rPr lang="en-US" b="1" dirty="0">
                <a:solidFill>
                  <a:schemeClr val="bg1"/>
                </a:solidFill>
              </a:rPr>
              <a:t> and Aaron </a:t>
            </a:r>
            <a:r>
              <a:rPr lang="en-US" b="1" dirty="0" err="1">
                <a:solidFill>
                  <a:schemeClr val="bg1"/>
                </a:solidFill>
              </a:rPr>
              <a:t>Courville</a:t>
            </a:r>
            <a:r>
              <a:rPr lang="en-US" b="1" dirty="0">
                <a:solidFill>
                  <a:schemeClr val="bg1"/>
                </a:solidFill>
              </a:rPr>
              <a:t> </a:t>
            </a:r>
          </a:p>
          <a:p>
            <a:endParaRPr lang="en-US" b="1" dirty="0">
              <a:solidFill>
                <a:schemeClr val="bg1"/>
              </a:solidFill>
            </a:endParaRPr>
          </a:p>
          <a:p>
            <a:endParaRPr lang="en-US" b="1" dirty="0">
              <a:solidFill>
                <a:schemeClr val="bg1"/>
              </a:solidFill>
            </a:endParaRPr>
          </a:p>
          <a:p>
            <a:endParaRPr lang="en-US" dirty="0"/>
          </a:p>
          <a:p>
            <a:endParaRPr lang="en-US" dirty="0"/>
          </a:p>
        </p:txBody>
      </p:sp>
    </p:spTree>
    <p:extLst>
      <p:ext uri="{BB962C8B-B14F-4D97-AF65-F5344CB8AC3E}">
        <p14:creationId xmlns:p14="http://schemas.microsoft.com/office/powerpoint/2010/main" val="20672481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0A2081-C929-5F4B-87B7-C3470DBA82FF}"/>
              </a:ext>
            </a:extLst>
          </p:cNvPr>
          <p:cNvSpPr>
            <a:spLocks noGrp="1"/>
          </p:cNvSpPr>
          <p:nvPr>
            <p:ph type="title"/>
          </p:nvPr>
        </p:nvSpPr>
        <p:spPr>
          <a:xfrm>
            <a:off x="941388" y="1265175"/>
            <a:ext cx="9905998" cy="1478570"/>
          </a:xfrm>
        </p:spPr>
        <p:txBody>
          <a:bodyPr>
            <a:normAutofit fontScale="90000"/>
          </a:bodyPr>
          <a:lstStyle/>
          <a:p>
            <a:r>
              <a:rPr lang="en-US" sz="5300" b="1" dirty="0">
                <a:solidFill>
                  <a:schemeClr val="bg1"/>
                </a:solidFill>
              </a:rPr>
              <a:t> where to find this ppt:</a:t>
            </a:r>
            <a:br>
              <a:rPr lang="en-US" b="1" dirty="0">
                <a:solidFill>
                  <a:schemeClr val="bg1"/>
                </a:solidFill>
              </a:rPr>
            </a:br>
            <a:br>
              <a:rPr lang="en-US" b="1" dirty="0">
                <a:solidFill>
                  <a:schemeClr val="bg1"/>
                </a:solidFill>
              </a:rPr>
            </a:br>
            <a:endParaRPr lang="en-US" b="1" dirty="0">
              <a:solidFill>
                <a:schemeClr val="bg1"/>
              </a:solidFill>
            </a:endParaRPr>
          </a:p>
        </p:txBody>
      </p:sp>
      <p:sp>
        <p:nvSpPr>
          <p:cNvPr id="6" name="TextBox 5">
            <a:extLst>
              <a:ext uri="{FF2B5EF4-FFF2-40B4-BE49-F238E27FC236}">
                <a16:creationId xmlns:a16="http://schemas.microsoft.com/office/drawing/2014/main" id="{C60672FC-31C9-4C42-AD6C-D08FC5B3CD9E}"/>
              </a:ext>
            </a:extLst>
          </p:cNvPr>
          <p:cNvSpPr txBox="1"/>
          <p:nvPr/>
        </p:nvSpPr>
        <p:spPr>
          <a:xfrm>
            <a:off x="1141413" y="2387600"/>
            <a:ext cx="10567987" cy="1446550"/>
          </a:xfrm>
          <a:prstGeom prst="rect">
            <a:avLst/>
          </a:prstGeom>
          <a:noFill/>
        </p:spPr>
        <p:txBody>
          <a:bodyPr wrap="square" rtlCol="0">
            <a:spAutoFit/>
          </a:bodyPr>
          <a:lstStyle/>
          <a:p>
            <a:r>
              <a:rPr lang="en-US" sz="4400" b="1" dirty="0" err="1">
                <a:solidFill>
                  <a:schemeClr val="bg1"/>
                </a:solidFill>
                <a:hlinkClick r:id="rId2">
                  <a:extLst>
                    <a:ext uri="{A12FA001-AC4F-418D-AE19-62706E023703}">
                      <ahyp:hlinkClr xmlns:ahyp="http://schemas.microsoft.com/office/drawing/2018/hyperlinkcolor" val="tx"/>
                    </a:ext>
                  </a:extLst>
                </a:hlinkClick>
              </a:rPr>
              <a:t>www.githu</a:t>
            </a:r>
            <a:r>
              <a:rPr lang="en-US" sz="4400" b="1" dirty="0" err="1">
                <a:solidFill>
                  <a:schemeClr val="bg1"/>
                </a:solidFill>
              </a:rPr>
              <a:t>b.com</a:t>
            </a:r>
            <a:r>
              <a:rPr lang="en-US" sz="4400" b="1" dirty="0">
                <a:solidFill>
                  <a:schemeClr val="bg1"/>
                </a:solidFill>
              </a:rPr>
              <a:t>/</a:t>
            </a:r>
            <a:r>
              <a:rPr lang="en-US" sz="4400" b="1" dirty="0" err="1">
                <a:solidFill>
                  <a:schemeClr val="bg1"/>
                </a:solidFill>
              </a:rPr>
              <a:t>ChongyeWang</a:t>
            </a:r>
            <a:r>
              <a:rPr lang="en-US" sz="4400" b="1" dirty="0">
                <a:solidFill>
                  <a:schemeClr val="bg1"/>
                </a:solidFill>
              </a:rPr>
              <a:t>/Artificial-Intelligence-and-Data-Science</a:t>
            </a:r>
          </a:p>
        </p:txBody>
      </p:sp>
    </p:spTree>
    <p:extLst>
      <p:ext uri="{BB962C8B-B14F-4D97-AF65-F5344CB8AC3E}">
        <p14:creationId xmlns:p14="http://schemas.microsoft.com/office/powerpoint/2010/main" val="6221356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053730" y="1685816"/>
            <a:ext cx="9905999" cy="3541714"/>
          </a:xfrm>
        </p:spPr>
        <p:txBody>
          <a:bodyPr>
            <a:normAutofit/>
          </a:bodyPr>
          <a:lstStyle/>
          <a:p>
            <a:pPr marL="0" indent="0" algn="ctr">
              <a:buNone/>
            </a:pPr>
            <a:r>
              <a:rPr lang="en-US" sz="9600" b="1" dirty="0">
                <a:solidFill>
                  <a:schemeClr val="bg1"/>
                </a:solidFill>
              </a:rPr>
              <a:t>Thanks!</a:t>
            </a:r>
          </a:p>
        </p:txBody>
      </p:sp>
    </p:spTree>
    <p:extLst>
      <p:ext uri="{BB962C8B-B14F-4D97-AF65-F5344CB8AC3E}">
        <p14:creationId xmlns:p14="http://schemas.microsoft.com/office/powerpoint/2010/main" val="3831701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8C8D085E-F9BB-BB49-9336-F330FD71FA5C}"/>
              </a:ext>
            </a:extLst>
          </p:cNvPr>
          <p:cNvPicPr>
            <a:picLocks noGrp="1" noChangeAspect="1"/>
          </p:cNvPicPr>
          <p:nvPr>
            <p:ph idx="1"/>
          </p:nvPr>
        </p:nvPicPr>
        <p:blipFill>
          <a:blip r:embed="rId2"/>
          <a:stretch>
            <a:fillRect/>
          </a:stretch>
        </p:blipFill>
        <p:spPr>
          <a:xfrm>
            <a:off x="0" y="0"/>
            <a:ext cx="12312502" cy="7760607"/>
          </a:xfrm>
        </p:spPr>
      </p:pic>
    </p:spTree>
    <p:extLst>
      <p:ext uri="{BB962C8B-B14F-4D97-AF65-F5344CB8AC3E}">
        <p14:creationId xmlns:p14="http://schemas.microsoft.com/office/powerpoint/2010/main" val="2694493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62DB235-044C-4E44-8944-7A5495556CBD}"/>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510664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2C6D8-6522-E145-81C5-C5F27C8ACB99}"/>
              </a:ext>
            </a:extLst>
          </p:cNvPr>
          <p:cNvSpPr>
            <a:spLocks noGrp="1"/>
          </p:cNvSpPr>
          <p:nvPr>
            <p:ph type="title"/>
          </p:nvPr>
        </p:nvSpPr>
        <p:spPr>
          <a:xfrm>
            <a:off x="806824" y="-82387"/>
            <a:ext cx="9905998" cy="1324895"/>
          </a:xfrm>
        </p:spPr>
        <p:txBody>
          <a:bodyPr/>
          <a:lstStyle/>
          <a:p>
            <a:r>
              <a:rPr lang="ja-JP" altLang="en-US">
                <a:solidFill>
                  <a:schemeClr val="bg1"/>
                </a:solidFill>
              </a:rPr>
              <a:t>作者简介</a:t>
            </a:r>
            <a:r>
              <a:rPr lang="zh-CN" altLang="en-US" dirty="0">
                <a:solidFill>
                  <a:schemeClr val="bg1"/>
                </a:solidFill>
              </a:rPr>
              <a:t>：</a:t>
            </a:r>
            <a:endParaRPr lang="en-US" dirty="0">
              <a:solidFill>
                <a:schemeClr val="bg1"/>
              </a:solidFill>
            </a:endParaRPr>
          </a:p>
        </p:txBody>
      </p:sp>
      <p:sp>
        <p:nvSpPr>
          <p:cNvPr id="3" name="Content Placeholder 2">
            <a:extLst>
              <a:ext uri="{FF2B5EF4-FFF2-40B4-BE49-F238E27FC236}">
                <a16:creationId xmlns:a16="http://schemas.microsoft.com/office/drawing/2014/main" id="{93EA808A-4629-F84D-B3B1-86DA88C1AE4A}"/>
              </a:ext>
            </a:extLst>
          </p:cNvPr>
          <p:cNvSpPr>
            <a:spLocks noGrp="1"/>
          </p:cNvSpPr>
          <p:nvPr>
            <p:ph idx="1"/>
          </p:nvPr>
        </p:nvSpPr>
        <p:spPr>
          <a:xfrm>
            <a:off x="806824" y="1001208"/>
            <a:ext cx="11385176" cy="5104504"/>
          </a:xfrm>
        </p:spPr>
        <p:txBody>
          <a:bodyPr>
            <a:normAutofit fontScale="92500"/>
          </a:bodyPr>
          <a:lstStyle/>
          <a:p>
            <a:pPr marL="0" indent="0">
              <a:buNone/>
            </a:pPr>
            <a:r>
              <a:rPr lang="ja-JP" altLang="en-US" sz="3500">
                <a:solidFill>
                  <a:schemeClr val="bg1"/>
                </a:solidFill>
              </a:rPr>
              <a:t>姓名</a:t>
            </a:r>
            <a:r>
              <a:rPr lang="zh-CN" altLang="en-US" sz="3500" dirty="0">
                <a:solidFill>
                  <a:schemeClr val="bg1"/>
                </a:solidFill>
              </a:rPr>
              <a:t>：</a:t>
            </a:r>
            <a:r>
              <a:rPr lang="ja-JP" altLang="en-US" sz="3500">
                <a:solidFill>
                  <a:schemeClr val="bg1"/>
                </a:solidFill>
              </a:rPr>
              <a:t>王冲野</a:t>
            </a:r>
            <a:endParaRPr lang="en-US" altLang="ja-JP" sz="3500" dirty="0">
              <a:solidFill>
                <a:schemeClr val="bg1"/>
              </a:solidFill>
            </a:endParaRPr>
          </a:p>
          <a:p>
            <a:pPr marL="0" indent="0">
              <a:buNone/>
            </a:pPr>
            <a:r>
              <a:rPr lang="ja-JP" altLang="en-US" sz="3500">
                <a:solidFill>
                  <a:schemeClr val="bg1"/>
                </a:solidFill>
              </a:rPr>
              <a:t>部门</a:t>
            </a:r>
            <a:r>
              <a:rPr lang="zh-CN" altLang="en-US" sz="3500" dirty="0">
                <a:solidFill>
                  <a:schemeClr val="bg1"/>
                </a:solidFill>
              </a:rPr>
              <a:t>：</a:t>
            </a:r>
            <a:r>
              <a:rPr lang="ja-JP" altLang="en-US" sz="3500">
                <a:solidFill>
                  <a:schemeClr val="bg1"/>
                </a:solidFill>
              </a:rPr>
              <a:t>公安事业部资源服务组</a:t>
            </a:r>
            <a:endParaRPr lang="en-US" altLang="ja-JP" sz="3500" dirty="0">
              <a:solidFill>
                <a:schemeClr val="bg1"/>
              </a:solidFill>
            </a:endParaRPr>
          </a:p>
          <a:p>
            <a:pPr marL="0" indent="0">
              <a:buNone/>
            </a:pPr>
            <a:r>
              <a:rPr lang="ja-JP" altLang="en-US" sz="3500">
                <a:solidFill>
                  <a:schemeClr val="bg1"/>
                </a:solidFill>
              </a:rPr>
              <a:t>出生日期</a:t>
            </a:r>
            <a:r>
              <a:rPr lang="zh-CN" altLang="en-US" sz="3500" dirty="0">
                <a:solidFill>
                  <a:schemeClr val="bg1"/>
                </a:solidFill>
              </a:rPr>
              <a:t>：</a:t>
            </a:r>
            <a:r>
              <a:rPr lang="en-US" altLang="zh-CN" sz="3500" dirty="0">
                <a:solidFill>
                  <a:schemeClr val="bg1"/>
                </a:solidFill>
              </a:rPr>
              <a:t>1998-08-20</a:t>
            </a:r>
          </a:p>
          <a:p>
            <a:pPr marL="0" indent="0">
              <a:buNone/>
            </a:pPr>
            <a:r>
              <a:rPr lang="ja-JP" altLang="en-US" sz="3500">
                <a:solidFill>
                  <a:schemeClr val="bg1"/>
                </a:solidFill>
              </a:rPr>
              <a:t>学校</a:t>
            </a:r>
            <a:r>
              <a:rPr lang="zh-CN" altLang="en-US" sz="3500" dirty="0">
                <a:solidFill>
                  <a:schemeClr val="bg1"/>
                </a:solidFill>
              </a:rPr>
              <a:t>：</a:t>
            </a:r>
            <a:r>
              <a:rPr lang="ja-JP" altLang="en-US" sz="3500">
                <a:solidFill>
                  <a:schemeClr val="bg1"/>
                </a:solidFill>
              </a:rPr>
              <a:t>现就读于美国伊利诺伊大学香槟分校</a:t>
            </a:r>
            <a:endParaRPr lang="en-US" altLang="ja-JP" sz="3500" dirty="0">
              <a:solidFill>
                <a:schemeClr val="bg1"/>
              </a:solidFill>
            </a:endParaRPr>
          </a:p>
          <a:p>
            <a:pPr marL="0" indent="0">
              <a:buNone/>
            </a:pPr>
            <a:r>
              <a:rPr lang="ja-JP" altLang="en-US" sz="3500">
                <a:solidFill>
                  <a:schemeClr val="bg1"/>
                </a:solidFill>
              </a:rPr>
              <a:t>专业</a:t>
            </a:r>
            <a:r>
              <a:rPr lang="zh-CN" altLang="en-US" sz="3500" dirty="0">
                <a:solidFill>
                  <a:schemeClr val="bg1"/>
                </a:solidFill>
              </a:rPr>
              <a:t>：</a:t>
            </a:r>
            <a:r>
              <a:rPr lang="ja-JP" altLang="en-US" sz="3500">
                <a:solidFill>
                  <a:schemeClr val="bg1"/>
                </a:solidFill>
              </a:rPr>
              <a:t>计算机</a:t>
            </a:r>
            <a:r>
              <a:rPr lang="en-US" altLang="zh-CN" sz="3500" dirty="0">
                <a:solidFill>
                  <a:schemeClr val="bg1"/>
                </a:solidFill>
              </a:rPr>
              <a:t>&amp;</a:t>
            </a:r>
            <a:r>
              <a:rPr lang="ja-JP" altLang="en-US" sz="3500">
                <a:solidFill>
                  <a:schemeClr val="bg1"/>
                </a:solidFill>
              </a:rPr>
              <a:t>统计</a:t>
            </a:r>
            <a:endParaRPr lang="en-US" altLang="ja-JP" sz="3500" dirty="0">
              <a:solidFill>
                <a:schemeClr val="bg1"/>
              </a:solidFill>
            </a:endParaRPr>
          </a:p>
          <a:p>
            <a:pPr marL="0" indent="0">
              <a:buNone/>
            </a:pPr>
            <a:r>
              <a:rPr lang="ja-JP" altLang="en-US" sz="3500">
                <a:solidFill>
                  <a:schemeClr val="bg1"/>
                </a:solidFill>
              </a:rPr>
              <a:t>研究领域</a:t>
            </a:r>
            <a:r>
              <a:rPr lang="zh-CN" altLang="en-US" sz="3500" dirty="0">
                <a:solidFill>
                  <a:schemeClr val="bg1"/>
                </a:solidFill>
              </a:rPr>
              <a:t>：</a:t>
            </a:r>
            <a:r>
              <a:rPr lang="ja-JP" altLang="en-US" sz="3500">
                <a:solidFill>
                  <a:schemeClr val="bg1"/>
                </a:solidFill>
              </a:rPr>
              <a:t>人工智能</a:t>
            </a:r>
            <a:r>
              <a:rPr lang="en-US" altLang="ja-JP" sz="3500" dirty="0">
                <a:solidFill>
                  <a:schemeClr val="bg1"/>
                </a:solidFill>
              </a:rPr>
              <a:t>, </a:t>
            </a:r>
            <a:r>
              <a:rPr lang="ja-JP" altLang="en-US" sz="3500">
                <a:solidFill>
                  <a:schemeClr val="bg1"/>
                </a:solidFill>
              </a:rPr>
              <a:t>机器学习</a:t>
            </a:r>
            <a:r>
              <a:rPr lang="en-US" altLang="ja-JP" sz="3500" dirty="0">
                <a:solidFill>
                  <a:schemeClr val="bg1"/>
                </a:solidFill>
              </a:rPr>
              <a:t>, </a:t>
            </a:r>
            <a:r>
              <a:rPr lang="ja-JP" altLang="en-US" sz="3500">
                <a:solidFill>
                  <a:schemeClr val="bg1"/>
                </a:solidFill>
              </a:rPr>
              <a:t>文本挖掘</a:t>
            </a:r>
            <a:r>
              <a:rPr lang="en-US" altLang="ja-JP" sz="3500" dirty="0">
                <a:solidFill>
                  <a:schemeClr val="bg1"/>
                </a:solidFill>
              </a:rPr>
              <a:t>, </a:t>
            </a:r>
            <a:r>
              <a:rPr lang="ja-JP" altLang="en-US" sz="3500">
                <a:solidFill>
                  <a:schemeClr val="bg1"/>
                </a:solidFill>
              </a:rPr>
              <a:t>推荐系统</a:t>
            </a:r>
            <a:r>
              <a:rPr lang="en-US" altLang="ja-JP" sz="3500" dirty="0">
                <a:solidFill>
                  <a:schemeClr val="bg1"/>
                </a:solidFill>
              </a:rPr>
              <a:t>, </a:t>
            </a:r>
            <a:r>
              <a:rPr lang="ja-JP" altLang="en-US" sz="3500">
                <a:solidFill>
                  <a:schemeClr val="bg1"/>
                </a:solidFill>
              </a:rPr>
              <a:t>数值分析</a:t>
            </a:r>
            <a:endParaRPr lang="en-US" altLang="ja-JP" sz="3500" dirty="0">
              <a:solidFill>
                <a:schemeClr val="bg1"/>
              </a:solidFill>
            </a:endParaRPr>
          </a:p>
          <a:p>
            <a:pPr marL="0" indent="0">
              <a:buNone/>
            </a:pPr>
            <a:r>
              <a:rPr lang="ja-JP" altLang="en-US" sz="3500">
                <a:solidFill>
                  <a:schemeClr val="bg1"/>
                </a:solidFill>
              </a:rPr>
              <a:t>邮箱</a:t>
            </a:r>
            <a:r>
              <a:rPr lang="zh-CN" altLang="en-US" sz="3500" dirty="0">
                <a:solidFill>
                  <a:schemeClr val="bg1"/>
                </a:solidFill>
              </a:rPr>
              <a:t>：</a:t>
            </a:r>
            <a:r>
              <a:rPr lang="en-US" altLang="zh-CN" sz="3500" dirty="0">
                <a:solidFill>
                  <a:schemeClr val="bg1"/>
                </a:solidFill>
                <a:hlinkClick r:id="rId2"/>
              </a:rPr>
              <a:t>wangchongye@hikvision.com.cn</a:t>
            </a:r>
            <a:r>
              <a:rPr lang="zh-CN" altLang="en-US" sz="3500" dirty="0">
                <a:solidFill>
                  <a:schemeClr val="bg1"/>
                </a:solidFill>
              </a:rPr>
              <a:t> </a:t>
            </a:r>
            <a:r>
              <a:rPr lang="en-US" altLang="zh-CN" sz="3500" dirty="0">
                <a:solidFill>
                  <a:schemeClr val="bg1"/>
                </a:solidFill>
              </a:rPr>
              <a:t>  </a:t>
            </a:r>
            <a:r>
              <a:rPr lang="en-US" altLang="zh-CN" sz="3500" dirty="0">
                <a:solidFill>
                  <a:schemeClr val="bg1"/>
                </a:solidFill>
                <a:hlinkClick r:id="rId3"/>
              </a:rPr>
              <a:t>wangchongye@126.com</a:t>
            </a:r>
            <a:endParaRPr lang="en-US" altLang="zh-CN" sz="3500" dirty="0">
              <a:solidFill>
                <a:schemeClr val="bg1"/>
              </a:solidFill>
            </a:endParaRPr>
          </a:p>
          <a:p>
            <a:pPr marL="0" indent="0">
              <a:buNone/>
            </a:pPr>
            <a:endParaRPr lang="en-US" altLang="zh-CN" sz="3500" dirty="0">
              <a:solidFill>
                <a:schemeClr val="bg1"/>
              </a:solidFill>
            </a:endParaRPr>
          </a:p>
          <a:p>
            <a:pPr marL="0" indent="0">
              <a:buNone/>
            </a:pPr>
            <a:endParaRPr lang="en-US" altLang="zh-CN" sz="3500" dirty="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455885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6B4397-74CA-BB48-AEB6-1F61A3F7AB46}"/>
              </a:ext>
            </a:extLst>
          </p:cNvPr>
          <p:cNvPicPr>
            <a:picLocks noGrp="1" noChangeAspect="1"/>
          </p:cNvPicPr>
          <p:nvPr>
            <p:ph idx="1"/>
          </p:nvPr>
        </p:nvPicPr>
        <p:blipFill>
          <a:blip r:embed="rId2"/>
          <a:stretch>
            <a:fillRect/>
          </a:stretch>
        </p:blipFill>
        <p:spPr>
          <a:xfrm>
            <a:off x="966915" y="0"/>
            <a:ext cx="10254993" cy="6768789"/>
          </a:xfrm>
        </p:spPr>
      </p:pic>
    </p:spTree>
    <p:extLst>
      <p:ext uri="{BB962C8B-B14F-4D97-AF65-F5344CB8AC3E}">
        <p14:creationId xmlns:p14="http://schemas.microsoft.com/office/powerpoint/2010/main" val="2682752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D1A5E-0E95-2145-84E0-FC9048ADAFAB}"/>
              </a:ext>
            </a:extLst>
          </p:cNvPr>
          <p:cNvSpPr>
            <a:spLocks noGrp="1"/>
          </p:cNvSpPr>
          <p:nvPr>
            <p:ph type="title"/>
          </p:nvPr>
        </p:nvSpPr>
        <p:spPr>
          <a:xfrm>
            <a:off x="1141412" y="347055"/>
            <a:ext cx="9905998" cy="1478570"/>
          </a:xfrm>
        </p:spPr>
        <p:txBody>
          <a:bodyPr>
            <a:normAutofit fontScale="90000"/>
          </a:bodyPr>
          <a:lstStyle/>
          <a:p>
            <a:pPr algn="ctr"/>
            <a:r>
              <a:rPr lang="en-US" altLang="ja-JP" b="1" dirty="0">
                <a:solidFill>
                  <a:schemeClr val="bg1"/>
                </a:solidFill>
                <a:latin typeface="Arial Rounded MT Bold" panose="020F0704030504030204" pitchFamily="34" charset="77"/>
              </a:rPr>
              <a:t>What is artificial Intelligence</a:t>
            </a:r>
            <a:br>
              <a:rPr lang="en-US" altLang="ja-JP" b="1" dirty="0">
                <a:solidFill>
                  <a:schemeClr val="bg1"/>
                </a:solidFill>
                <a:latin typeface="Arial Rounded MT Bold" panose="020F0704030504030204" pitchFamily="34" charset="77"/>
              </a:rPr>
            </a:br>
            <a:br>
              <a:rPr lang="en-US" altLang="ja-JP" b="1" dirty="0">
                <a:solidFill>
                  <a:schemeClr val="bg1"/>
                </a:solidFill>
                <a:latin typeface="Arial Rounded MT Bold" panose="020F0704030504030204" pitchFamily="34" charset="77"/>
              </a:rPr>
            </a:br>
            <a:r>
              <a:rPr lang="ja-JP" altLang="en-US" b="1">
                <a:solidFill>
                  <a:schemeClr val="bg1"/>
                </a:solidFill>
                <a:latin typeface="Arial Rounded MT Bold" panose="020F0704030504030204" pitchFamily="34" charset="77"/>
              </a:rPr>
              <a:t>什么是人工智能</a:t>
            </a:r>
            <a:r>
              <a:rPr lang="zh-CN" altLang="en-US" b="1" dirty="0">
                <a:solidFill>
                  <a:schemeClr val="bg1"/>
                </a:solidFill>
                <a:latin typeface="Arial Rounded MT Bold" panose="020F0704030504030204" pitchFamily="34" charset="77"/>
              </a:rPr>
              <a:t>？</a:t>
            </a:r>
            <a:endParaRPr lang="en-US" b="1" dirty="0">
              <a:solidFill>
                <a:schemeClr val="bg1"/>
              </a:solidFill>
              <a:latin typeface="Arial Rounded MT Bold" panose="020F0704030504030204" pitchFamily="34" charset="77"/>
            </a:endParaRPr>
          </a:p>
        </p:txBody>
      </p:sp>
      <p:sp>
        <p:nvSpPr>
          <p:cNvPr id="3" name="Content Placeholder 2">
            <a:extLst>
              <a:ext uri="{FF2B5EF4-FFF2-40B4-BE49-F238E27FC236}">
                <a16:creationId xmlns:a16="http://schemas.microsoft.com/office/drawing/2014/main" id="{AEFB4B24-9A95-044A-9B48-506D36E6E837}"/>
              </a:ext>
            </a:extLst>
          </p:cNvPr>
          <p:cNvSpPr>
            <a:spLocks noGrp="1"/>
          </p:cNvSpPr>
          <p:nvPr>
            <p:ph idx="1"/>
          </p:nvPr>
        </p:nvSpPr>
        <p:spPr>
          <a:xfrm>
            <a:off x="1141412" y="1935162"/>
            <a:ext cx="9905999" cy="3541714"/>
          </a:xfrm>
        </p:spPr>
        <p:txBody>
          <a:bodyPr>
            <a:normAutofit/>
          </a:bodyPr>
          <a:lstStyle/>
          <a:p>
            <a:pPr marL="0" indent="0">
              <a:buNone/>
            </a:pPr>
            <a:r>
              <a:rPr lang="en-US" dirty="0">
                <a:solidFill>
                  <a:schemeClr val="bg1"/>
                </a:solidFill>
                <a:latin typeface="Arial Rounded MT Bold" panose="020F0704030504030204" pitchFamily="34" charset="77"/>
              </a:rPr>
              <a:t>Artificial intelligence (AI), sometimes called machine intelligence, is intelligence demonstrated by machines in contrast to the natural intelligence displayed by humans and other animals</a:t>
            </a:r>
          </a:p>
          <a:p>
            <a:pPr marL="0" indent="0">
              <a:buNone/>
            </a:pPr>
            <a:r>
              <a:rPr lang="en-US" dirty="0">
                <a:solidFill>
                  <a:schemeClr val="bg1"/>
                </a:solidFill>
                <a:latin typeface="Arial Rounded MT Bold" panose="020F0704030504030204" pitchFamily="34" charset="77"/>
              </a:rPr>
              <a:t>	</a:t>
            </a:r>
          </a:p>
          <a:p>
            <a:pPr marL="0" indent="0">
              <a:buNone/>
            </a:pPr>
            <a:r>
              <a:rPr lang="ja-JP" altLang="en-US">
                <a:solidFill>
                  <a:schemeClr val="bg1"/>
                </a:solidFill>
              </a:rPr>
              <a:t>人工智能（英语：</a:t>
            </a:r>
            <a:r>
              <a:rPr lang="en-US" dirty="0">
                <a:solidFill>
                  <a:schemeClr val="bg1"/>
                </a:solidFill>
              </a:rPr>
              <a:t>artificial intelligence，</a:t>
            </a:r>
            <a:r>
              <a:rPr lang="ja-JP" altLang="en-US">
                <a:solidFill>
                  <a:schemeClr val="bg1"/>
                </a:solidFill>
              </a:rPr>
              <a:t>缩写为 </a:t>
            </a:r>
            <a:r>
              <a:rPr lang="en-US" dirty="0">
                <a:solidFill>
                  <a:schemeClr val="bg1"/>
                </a:solidFill>
              </a:rPr>
              <a:t>AI）</a:t>
            </a:r>
            <a:r>
              <a:rPr lang="ja-JP" altLang="en-US">
                <a:solidFill>
                  <a:schemeClr val="bg1"/>
                </a:solidFill>
              </a:rPr>
              <a:t>亦称机器智能，指由人制造出來的机器所表现出来的智能。通常人工智能是指通过普通电脑程式的手段实现的人类智能技术。</a:t>
            </a:r>
            <a:endParaRPr lang="en-US" dirty="0">
              <a:solidFill>
                <a:schemeClr val="bg1"/>
              </a:solidFill>
            </a:endParaRPr>
          </a:p>
        </p:txBody>
      </p:sp>
    </p:spTree>
    <p:extLst>
      <p:ext uri="{BB962C8B-B14F-4D97-AF65-F5344CB8AC3E}">
        <p14:creationId xmlns:p14="http://schemas.microsoft.com/office/powerpoint/2010/main" val="1018320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7E8F42-5707-3E46-9C28-4BAD04C16ABA}"/>
              </a:ext>
            </a:extLst>
          </p:cNvPr>
          <p:cNvSpPr>
            <a:spLocks noGrp="1"/>
          </p:cNvSpPr>
          <p:nvPr>
            <p:ph idx="1"/>
          </p:nvPr>
        </p:nvSpPr>
        <p:spPr>
          <a:xfrm>
            <a:off x="512956" y="1303181"/>
            <a:ext cx="11173521" cy="4484301"/>
          </a:xfrm>
        </p:spPr>
        <p:txBody>
          <a:bodyPr>
            <a:normAutofit/>
          </a:bodyPr>
          <a:lstStyle/>
          <a:p>
            <a:pPr marL="0" indent="0" algn="just">
              <a:buNone/>
            </a:pPr>
            <a:r>
              <a:rPr lang="en-US" sz="3600" b="1" dirty="0">
                <a:solidFill>
                  <a:schemeClr val="bg1"/>
                </a:solidFill>
              </a:rPr>
              <a:t>The theory and development of </a:t>
            </a:r>
            <a:r>
              <a:rPr lang="en-US" sz="4000" b="1" i="1" dirty="0">
                <a:solidFill>
                  <a:schemeClr val="tx2">
                    <a:lumMod val="75000"/>
                  </a:schemeClr>
                </a:solidFill>
              </a:rPr>
              <a:t>computer systems </a:t>
            </a:r>
            <a:r>
              <a:rPr lang="en-US" sz="3600" b="1" dirty="0">
                <a:solidFill>
                  <a:schemeClr val="bg1"/>
                </a:solidFill>
              </a:rPr>
              <a:t>able to perform tasks that normally require </a:t>
            </a:r>
            <a:r>
              <a:rPr lang="en-US" sz="3600" b="1" dirty="0">
                <a:solidFill>
                  <a:schemeClr val="tx2">
                    <a:lumMod val="75000"/>
                  </a:schemeClr>
                </a:solidFill>
              </a:rPr>
              <a:t>human intelligence</a:t>
            </a:r>
            <a:r>
              <a:rPr lang="en-US" sz="3600" b="1" dirty="0">
                <a:solidFill>
                  <a:schemeClr val="bg1"/>
                </a:solidFill>
              </a:rPr>
              <a:t>, such as visual perception, speech recognition, decision-making, and translation between languages.</a:t>
            </a:r>
          </a:p>
        </p:txBody>
      </p:sp>
    </p:spTree>
    <p:extLst>
      <p:ext uri="{BB962C8B-B14F-4D97-AF65-F5344CB8AC3E}">
        <p14:creationId xmlns:p14="http://schemas.microsoft.com/office/powerpoint/2010/main" val="1691193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normAutofit fontScale="90000"/>
          </a:bodyPr>
          <a:lstStyle/>
          <a:p>
            <a:pPr algn="ctr"/>
            <a:r>
              <a:rPr lang="en-US" b="1" dirty="0">
                <a:solidFill>
                  <a:schemeClr val="bg1"/>
                </a:solidFill>
              </a:rPr>
              <a:t>What is Data Science</a:t>
            </a:r>
            <a:br>
              <a:rPr lang="en-US" b="1" dirty="0">
                <a:solidFill>
                  <a:schemeClr val="bg1"/>
                </a:solidFill>
              </a:rPr>
            </a:br>
            <a:br>
              <a:rPr lang="en-US" b="1" dirty="0">
                <a:solidFill>
                  <a:schemeClr val="bg1"/>
                </a:solidFill>
              </a:rPr>
            </a:br>
            <a:r>
              <a:rPr lang="ja-JP" altLang="en-US" b="1">
                <a:solidFill>
                  <a:schemeClr val="bg1"/>
                </a:solidFill>
              </a:rPr>
              <a:t>什么是数据科学</a:t>
            </a:r>
            <a:endParaRPr lang="en-US" b="1" dirty="0">
              <a:solidFill>
                <a:schemeClr val="bg1"/>
              </a:solidFill>
            </a:endParaRP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286378" y="2249487"/>
            <a:ext cx="9905999" cy="3541714"/>
          </a:xfrm>
        </p:spPr>
        <p:txBody>
          <a:bodyPr>
            <a:normAutofit/>
          </a:bodyPr>
          <a:lstStyle/>
          <a:p>
            <a:pPr marL="0" indent="0" algn="just">
              <a:buNone/>
            </a:pPr>
            <a:r>
              <a:rPr lang="en-US" sz="3200" b="1" dirty="0">
                <a:solidFill>
                  <a:schemeClr val="bg1"/>
                </a:solidFill>
              </a:rPr>
              <a:t>Data science</a:t>
            </a:r>
            <a:r>
              <a:rPr lang="en-US" sz="3200" dirty="0">
                <a:solidFill>
                  <a:schemeClr val="bg1"/>
                </a:solidFill>
              </a:rPr>
              <a:t> is an </a:t>
            </a:r>
            <a:r>
              <a:rPr lang="en-US" sz="3200" b="1" i="1" dirty="0">
                <a:solidFill>
                  <a:schemeClr val="bg1"/>
                </a:solidFill>
              </a:rPr>
              <a:t>interdisciplinary</a:t>
            </a:r>
            <a:r>
              <a:rPr lang="en-US" sz="3200" dirty="0">
                <a:solidFill>
                  <a:schemeClr val="bg1"/>
                </a:solidFill>
              </a:rPr>
              <a:t> field that uses scientific methods, processes, algorithms and systems to extract knowledge and insights from data in various forms, both structured and unstructured, similar to data mining. </a:t>
            </a:r>
          </a:p>
          <a:p>
            <a:pPr marL="0" indent="0" algn="just">
              <a:buNone/>
            </a:pPr>
            <a:r>
              <a:rPr lang="en-US" sz="3200" dirty="0">
                <a:solidFill>
                  <a:schemeClr val="bg1"/>
                </a:solidFill>
              </a:rPr>
              <a:t>								</a:t>
            </a:r>
          </a:p>
        </p:txBody>
      </p:sp>
    </p:spTree>
    <p:extLst>
      <p:ext uri="{BB962C8B-B14F-4D97-AF65-F5344CB8AC3E}">
        <p14:creationId xmlns:p14="http://schemas.microsoft.com/office/powerpoint/2010/main" val="3546302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FB4B24-9A95-044A-9B48-506D36E6E837}"/>
              </a:ext>
            </a:extLst>
          </p:cNvPr>
          <p:cNvSpPr>
            <a:spLocks noGrp="1"/>
          </p:cNvSpPr>
          <p:nvPr>
            <p:ph idx="1"/>
          </p:nvPr>
        </p:nvSpPr>
        <p:spPr>
          <a:xfrm>
            <a:off x="1395412" y="700087"/>
            <a:ext cx="9905999" cy="3541714"/>
          </a:xfrm>
        </p:spPr>
        <p:txBody>
          <a:bodyPr>
            <a:noAutofit/>
          </a:bodyPr>
          <a:lstStyle/>
          <a:p>
            <a:pPr marL="0" indent="0">
              <a:buNone/>
            </a:pPr>
            <a:r>
              <a:rPr lang="en-US" altLang="zh-CN" sz="4400" b="1" dirty="0">
                <a:solidFill>
                  <a:schemeClr val="bg1"/>
                </a:solidFill>
              </a:rPr>
              <a:t>1.</a:t>
            </a:r>
            <a:r>
              <a:rPr lang="en-US" sz="4400" b="1" dirty="0">
                <a:solidFill>
                  <a:schemeClr val="bg1"/>
                </a:solidFill>
              </a:rPr>
              <a:t>Interdisciplinary</a:t>
            </a:r>
            <a:endParaRPr lang="en-US" altLang="zh-CN" sz="4400" b="1" dirty="0">
              <a:solidFill>
                <a:schemeClr val="bg1"/>
              </a:solidFill>
            </a:endParaRPr>
          </a:p>
          <a:p>
            <a:pPr marL="0" indent="0">
              <a:buNone/>
            </a:pPr>
            <a:r>
              <a:rPr lang="ja-JP" altLang="en-US" sz="4400" b="1">
                <a:solidFill>
                  <a:schemeClr val="bg1"/>
                </a:solidFill>
              </a:rPr>
              <a:t>跨学科</a:t>
            </a:r>
            <a:endParaRPr lang="en-US" sz="4400" b="1" dirty="0">
              <a:solidFill>
                <a:schemeClr val="bg1"/>
              </a:solidFill>
            </a:endParaRPr>
          </a:p>
          <a:p>
            <a:pPr marL="0" indent="0">
              <a:buNone/>
            </a:pPr>
            <a:r>
              <a:rPr lang="en-US" altLang="zh-CN" sz="4400" b="1" dirty="0">
                <a:solidFill>
                  <a:schemeClr val="bg1"/>
                </a:solidFill>
              </a:rPr>
              <a:t>2.</a:t>
            </a:r>
            <a:r>
              <a:rPr lang="en-US" sz="4400" b="1" dirty="0">
                <a:solidFill>
                  <a:schemeClr val="bg1"/>
                </a:solidFill>
              </a:rPr>
              <a:t>extract knowledge and insights from data in various form</a:t>
            </a:r>
            <a:r>
              <a:rPr lang="zh-CN" altLang="en-US" sz="4400" b="1" dirty="0">
                <a:solidFill>
                  <a:schemeClr val="bg1"/>
                </a:solidFill>
              </a:rPr>
              <a:t> </a:t>
            </a:r>
            <a:endParaRPr lang="en-US" altLang="zh-CN" sz="4400" b="1" dirty="0">
              <a:solidFill>
                <a:schemeClr val="bg1"/>
              </a:solidFill>
            </a:endParaRPr>
          </a:p>
          <a:p>
            <a:pPr marL="0" indent="0">
              <a:buNone/>
            </a:pPr>
            <a:r>
              <a:rPr lang="ja-JP" altLang="en-US" sz="4400" b="1">
                <a:solidFill>
                  <a:schemeClr val="bg1"/>
                </a:solidFill>
              </a:rPr>
              <a:t>从各式数据中提取信息</a:t>
            </a:r>
            <a:endParaRPr lang="en-US" sz="4400" b="1" dirty="0">
              <a:solidFill>
                <a:schemeClr val="bg1"/>
              </a:solidFill>
            </a:endParaRPr>
          </a:p>
        </p:txBody>
      </p:sp>
    </p:spTree>
    <p:extLst>
      <p:ext uri="{BB962C8B-B14F-4D97-AF65-F5344CB8AC3E}">
        <p14:creationId xmlns:p14="http://schemas.microsoft.com/office/powerpoint/2010/main" val="3470021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13600" y="1853942"/>
            <a:ext cx="9905998" cy="1478570"/>
          </a:xfrm>
        </p:spPr>
        <p:txBody>
          <a:bodyPr>
            <a:noAutofit/>
          </a:bodyPr>
          <a:lstStyle/>
          <a:p>
            <a:pPr algn="ctr"/>
            <a:r>
              <a:rPr lang="en-US" sz="4400" b="1" dirty="0">
                <a:solidFill>
                  <a:schemeClr val="bg1"/>
                </a:solidFill>
              </a:rPr>
              <a:t>Relation between artificial intelligence and data science</a:t>
            </a:r>
            <a:br>
              <a:rPr lang="en-US" sz="4400" b="1" dirty="0">
                <a:solidFill>
                  <a:schemeClr val="bg1"/>
                </a:solidFill>
              </a:rPr>
            </a:br>
            <a:br>
              <a:rPr lang="en-US" sz="4400" b="1" dirty="0">
                <a:solidFill>
                  <a:schemeClr val="bg1"/>
                </a:solidFill>
              </a:rPr>
            </a:br>
            <a:r>
              <a:rPr lang="ja-JP" altLang="en-US" sz="4400" b="1">
                <a:solidFill>
                  <a:schemeClr val="bg1"/>
                </a:solidFill>
              </a:rPr>
              <a:t>人工智能和数据科学的关系</a:t>
            </a:r>
            <a:endParaRPr lang="en-US" sz="4400" b="1" dirty="0">
              <a:solidFill>
                <a:schemeClr val="bg1"/>
              </a:solidFill>
            </a:endParaRPr>
          </a:p>
        </p:txBody>
      </p:sp>
    </p:spTree>
    <p:extLst>
      <p:ext uri="{BB962C8B-B14F-4D97-AF65-F5344CB8AC3E}">
        <p14:creationId xmlns:p14="http://schemas.microsoft.com/office/powerpoint/2010/main" val="490786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mage result for relation of data science and artificial intelligence and machine learning">
            <a:extLst>
              <a:ext uri="{FF2B5EF4-FFF2-40B4-BE49-F238E27FC236}">
                <a16:creationId xmlns:a16="http://schemas.microsoft.com/office/drawing/2014/main" id="{3B293A99-B88D-ED41-9B18-37C247771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132" y="677731"/>
            <a:ext cx="8584602" cy="5494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164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D74EB6-0D1F-864D-BB3A-1D88894DE368}"/>
              </a:ext>
            </a:extLst>
          </p:cNvPr>
          <p:cNvPicPr>
            <a:picLocks noChangeAspect="1"/>
          </p:cNvPicPr>
          <p:nvPr/>
        </p:nvPicPr>
        <p:blipFill>
          <a:blip r:embed="rId2"/>
          <a:stretch>
            <a:fillRect/>
          </a:stretch>
        </p:blipFill>
        <p:spPr>
          <a:xfrm>
            <a:off x="2282128" y="526183"/>
            <a:ext cx="7730596" cy="6075339"/>
          </a:xfrm>
          <a:prstGeom prst="rect">
            <a:avLst/>
          </a:prstGeom>
        </p:spPr>
      </p:pic>
    </p:spTree>
    <p:extLst>
      <p:ext uri="{BB962C8B-B14F-4D97-AF65-F5344CB8AC3E}">
        <p14:creationId xmlns:p14="http://schemas.microsoft.com/office/powerpoint/2010/main" val="2527353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E0E81E-E13F-BD4D-97B4-2113E35C98F9}"/>
              </a:ext>
            </a:extLst>
          </p:cNvPr>
          <p:cNvPicPr>
            <a:picLocks noChangeAspect="1"/>
          </p:cNvPicPr>
          <p:nvPr/>
        </p:nvPicPr>
        <p:blipFill>
          <a:blip r:embed="rId2"/>
          <a:stretch>
            <a:fillRect/>
          </a:stretch>
        </p:blipFill>
        <p:spPr>
          <a:xfrm>
            <a:off x="2602107" y="0"/>
            <a:ext cx="7149830" cy="6858000"/>
          </a:xfrm>
          <a:prstGeom prst="rect">
            <a:avLst/>
          </a:prstGeom>
        </p:spPr>
      </p:pic>
    </p:spTree>
    <p:extLst>
      <p:ext uri="{BB962C8B-B14F-4D97-AF65-F5344CB8AC3E}">
        <p14:creationId xmlns:p14="http://schemas.microsoft.com/office/powerpoint/2010/main" val="2862644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22C02B-E703-D64E-9AF7-5A63D44BA8A3}"/>
              </a:ext>
            </a:extLst>
          </p:cNvPr>
          <p:cNvPicPr>
            <a:picLocks noChangeAspect="1"/>
          </p:cNvPicPr>
          <p:nvPr/>
        </p:nvPicPr>
        <p:blipFill>
          <a:blip r:embed="rId2"/>
          <a:stretch>
            <a:fillRect/>
          </a:stretch>
        </p:blipFill>
        <p:spPr>
          <a:xfrm>
            <a:off x="-1" y="1"/>
            <a:ext cx="12139869" cy="6887574"/>
          </a:xfrm>
          <a:prstGeom prst="rect">
            <a:avLst/>
          </a:prstGeom>
        </p:spPr>
      </p:pic>
    </p:spTree>
    <p:extLst>
      <p:ext uri="{BB962C8B-B14F-4D97-AF65-F5344CB8AC3E}">
        <p14:creationId xmlns:p14="http://schemas.microsoft.com/office/powerpoint/2010/main" val="79834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EEA1-19A6-2844-A6D6-DDC218DCCB6E}"/>
              </a:ext>
            </a:extLst>
          </p:cNvPr>
          <p:cNvSpPr>
            <a:spLocks noGrp="1"/>
          </p:cNvSpPr>
          <p:nvPr>
            <p:ph type="title"/>
          </p:nvPr>
        </p:nvSpPr>
        <p:spPr>
          <a:xfrm>
            <a:off x="4541843" y="1935118"/>
            <a:ext cx="9905998" cy="1478570"/>
          </a:xfrm>
        </p:spPr>
        <p:txBody>
          <a:bodyPr>
            <a:normAutofit/>
          </a:bodyPr>
          <a:lstStyle/>
          <a:p>
            <a:r>
              <a:rPr lang="en-US" sz="9600" b="1" dirty="0">
                <a:solidFill>
                  <a:schemeClr val="bg1"/>
                </a:solidFill>
              </a:rPr>
              <a:t>Why?</a:t>
            </a:r>
          </a:p>
        </p:txBody>
      </p:sp>
    </p:spTree>
    <p:extLst>
      <p:ext uri="{BB962C8B-B14F-4D97-AF65-F5344CB8AC3E}">
        <p14:creationId xmlns:p14="http://schemas.microsoft.com/office/powerpoint/2010/main" val="3636853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409700" y="190500"/>
            <a:ext cx="9870440" cy="6273800"/>
          </a:xfrm>
        </p:spPr>
        <p:txBody>
          <a:bodyPr>
            <a:normAutofit lnSpcReduction="10000"/>
          </a:bodyPr>
          <a:lstStyle/>
          <a:p>
            <a:r>
              <a:rPr lang="en-US" sz="4400" b="1" dirty="0">
                <a:solidFill>
                  <a:schemeClr val="bg1"/>
                </a:solidFill>
              </a:rPr>
              <a:t>Machine Learning </a:t>
            </a:r>
            <a:r>
              <a:rPr lang="ja-JP" altLang="en-US" sz="4400" b="1">
                <a:solidFill>
                  <a:schemeClr val="bg1"/>
                </a:solidFill>
              </a:rPr>
              <a:t>机器学习</a:t>
            </a:r>
            <a:endParaRPr lang="en-US" altLang="ja-JP" sz="4400" b="1" dirty="0">
              <a:solidFill>
                <a:schemeClr val="bg1"/>
              </a:solidFill>
            </a:endParaRPr>
          </a:p>
          <a:p>
            <a:r>
              <a:rPr lang="en-US" altLang="ja-JP" sz="4400" b="1" dirty="0">
                <a:solidFill>
                  <a:schemeClr val="bg1"/>
                </a:solidFill>
              </a:rPr>
              <a:t>Text</a:t>
            </a:r>
            <a:r>
              <a:rPr lang="zh-CN" altLang="en-US" sz="4400" b="1" dirty="0">
                <a:solidFill>
                  <a:schemeClr val="bg1"/>
                </a:solidFill>
              </a:rPr>
              <a:t> </a:t>
            </a:r>
            <a:r>
              <a:rPr lang="en-US" altLang="zh-CN" sz="4400" b="1" dirty="0">
                <a:solidFill>
                  <a:schemeClr val="bg1"/>
                </a:solidFill>
              </a:rPr>
              <a:t>Retrieval </a:t>
            </a:r>
            <a:r>
              <a:rPr lang="ja-JP" altLang="en-US" sz="4400" b="1">
                <a:solidFill>
                  <a:schemeClr val="bg1"/>
                </a:solidFill>
              </a:rPr>
              <a:t>文本检索</a:t>
            </a:r>
            <a:endParaRPr lang="en-US" altLang="ja-JP" sz="4400" b="1" dirty="0">
              <a:solidFill>
                <a:schemeClr val="bg1"/>
              </a:solidFill>
            </a:endParaRPr>
          </a:p>
          <a:p>
            <a:r>
              <a:rPr lang="en-US" altLang="ja-JP" sz="4400" b="1" dirty="0">
                <a:solidFill>
                  <a:schemeClr val="bg1"/>
                </a:solidFill>
              </a:rPr>
              <a:t>Data Mining</a:t>
            </a:r>
            <a:r>
              <a:rPr lang="zh-CN" altLang="en-US" sz="4400" b="1" dirty="0">
                <a:solidFill>
                  <a:schemeClr val="bg1"/>
                </a:solidFill>
              </a:rPr>
              <a:t> </a:t>
            </a:r>
            <a:r>
              <a:rPr lang="ja-JP" altLang="en-US" sz="4400" b="1">
                <a:solidFill>
                  <a:schemeClr val="bg1"/>
                </a:solidFill>
              </a:rPr>
              <a:t>数据挖掘</a:t>
            </a:r>
            <a:endParaRPr lang="en-US" altLang="ja-JP" sz="4400" b="1" dirty="0">
              <a:solidFill>
                <a:schemeClr val="bg1"/>
              </a:solidFill>
            </a:endParaRPr>
          </a:p>
          <a:p>
            <a:r>
              <a:rPr lang="en-US" altLang="ja-JP" sz="4400" b="1" dirty="0">
                <a:solidFill>
                  <a:schemeClr val="bg1"/>
                </a:solidFill>
              </a:rPr>
              <a:t>Recommender System</a:t>
            </a:r>
            <a:r>
              <a:rPr lang="zh-CN" altLang="en-US" sz="4400" b="1" dirty="0">
                <a:solidFill>
                  <a:schemeClr val="bg1"/>
                </a:solidFill>
              </a:rPr>
              <a:t> </a:t>
            </a:r>
            <a:r>
              <a:rPr lang="ja-JP" altLang="en-US" sz="4400" b="1">
                <a:solidFill>
                  <a:schemeClr val="bg1"/>
                </a:solidFill>
              </a:rPr>
              <a:t>推荐系统</a:t>
            </a:r>
            <a:endParaRPr lang="en-US" altLang="ja-JP" sz="4400" b="1" dirty="0">
              <a:solidFill>
                <a:schemeClr val="bg1"/>
              </a:solidFill>
            </a:endParaRPr>
          </a:p>
          <a:p>
            <a:r>
              <a:rPr lang="en-US" altLang="ja-JP" sz="4400" b="1" dirty="0">
                <a:solidFill>
                  <a:schemeClr val="bg1"/>
                </a:solidFill>
              </a:rPr>
              <a:t>Reinforcement Learning</a:t>
            </a:r>
            <a:r>
              <a:rPr lang="zh-CN" altLang="en-US" sz="4400" b="1" dirty="0">
                <a:solidFill>
                  <a:schemeClr val="bg1"/>
                </a:solidFill>
              </a:rPr>
              <a:t> </a:t>
            </a:r>
            <a:r>
              <a:rPr lang="ja-JP" altLang="en-US" sz="4400" b="1">
                <a:solidFill>
                  <a:schemeClr val="bg1"/>
                </a:solidFill>
              </a:rPr>
              <a:t>强化学习</a:t>
            </a:r>
            <a:endParaRPr lang="en-US" altLang="ja-JP" sz="4400" b="1" dirty="0">
              <a:solidFill>
                <a:schemeClr val="bg1"/>
              </a:solidFill>
            </a:endParaRPr>
          </a:p>
          <a:p>
            <a:r>
              <a:rPr lang="en-US" altLang="ja-JP" sz="4400" b="1" dirty="0">
                <a:solidFill>
                  <a:schemeClr val="bg1"/>
                </a:solidFill>
              </a:rPr>
              <a:t>DEEP LEARNING AND NEURAL NETWORK</a:t>
            </a:r>
            <a:r>
              <a:rPr lang="zh-CN" altLang="en-US" sz="4400" b="1" dirty="0">
                <a:solidFill>
                  <a:schemeClr val="bg1"/>
                </a:solidFill>
              </a:rPr>
              <a:t> </a:t>
            </a:r>
            <a:r>
              <a:rPr lang="ja-JP" altLang="en-US" sz="4400" b="1">
                <a:solidFill>
                  <a:schemeClr val="bg1"/>
                </a:solidFill>
              </a:rPr>
              <a:t>深度学习和神经网络</a:t>
            </a:r>
            <a:endParaRPr lang="en-US" sz="4400" b="1" dirty="0">
              <a:solidFill>
                <a:schemeClr val="bg1"/>
              </a:solidFill>
            </a:endParaRPr>
          </a:p>
          <a:p>
            <a:endParaRPr lang="en-US" altLang="ja-JP" sz="4400" b="1" dirty="0">
              <a:solidFill>
                <a:schemeClr val="bg1"/>
              </a:solidFill>
            </a:endParaRPr>
          </a:p>
          <a:p>
            <a:endParaRPr lang="en-US" altLang="ja-JP" sz="4400" b="1" dirty="0">
              <a:solidFill>
                <a:schemeClr val="bg1"/>
              </a:solidFill>
            </a:endParaRPr>
          </a:p>
          <a:p>
            <a:endParaRPr lang="en-US" altLang="ja-JP" sz="4400" dirty="0">
              <a:solidFill>
                <a:schemeClr val="bg1"/>
              </a:solidFill>
            </a:endParaRPr>
          </a:p>
          <a:p>
            <a:endParaRPr lang="en-US" altLang="ja-JP" sz="4400" dirty="0">
              <a:solidFill>
                <a:schemeClr val="bg1"/>
              </a:solidFill>
            </a:endParaRPr>
          </a:p>
          <a:p>
            <a:endParaRPr lang="en-US" sz="4400" dirty="0">
              <a:solidFill>
                <a:schemeClr val="bg1"/>
              </a:solidFill>
            </a:endParaRPr>
          </a:p>
        </p:txBody>
      </p:sp>
    </p:spTree>
    <p:extLst>
      <p:ext uri="{BB962C8B-B14F-4D97-AF65-F5344CB8AC3E}">
        <p14:creationId xmlns:p14="http://schemas.microsoft.com/office/powerpoint/2010/main" val="2006225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7292-1DC4-9843-B16C-4662DA732D56}"/>
              </a:ext>
            </a:extLst>
          </p:cNvPr>
          <p:cNvSpPr>
            <a:spLocks noGrp="1"/>
          </p:cNvSpPr>
          <p:nvPr>
            <p:ph type="title"/>
          </p:nvPr>
        </p:nvSpPr>
        <p:spPr>
          <a:xfrm>
            <a:off x="1180442" y="2171016"/>
            <a:ext cx="9905998" cy="1478570"/>
          </a:xfrm>
        </p:spPr>
        <p:txBody>
          <a:bodyPr>
            <a:normAutofit fontScale="90000"/>
          </a:bodyPr>
          <a:lstStyle/>
          <a:p>
            <a:pPr algn="ctr"/>
            <a:r>
              <a:rPr lang="en-US" sz="6000" b="1" dirty="0">
                <a:solidFill>
                  <a:schemeClr val="bg1"/>
                </a:solidFill>
              </a:rPr>
              <a:t>MACHINE LEARNING</a:t>
            </a:r>
            <a:br>
              <a:rPr lang="en-US" sz="6000" b="1" dirty="0">
                <a:solidFill>
                  <a:schemeClr val="bg1"/>
                </a:solidFill>
              </a:rPr>
            </a:br>
            <a:br>
              <a:rPr lang="en-US" sz="6000" b="1" dirty="0">
                <a:solidFill>
                  <a:schemeClr val="bg1"/>
                </a:solidFill>
              </a:rPr>
            </a:br>
            <a:r>
              <a:rPr lang="ja-JP" altLang="en-US" sz="6000" b="1">
                <a:solidFill>
                  <a:schemeClr val="bg1"/>
                </a:solidFill>
              </a:rPr>
              <a:t>机器学习</a:t>
            </a:r>
            <a:br>
              <a:rPr lang="en-US" altLang="ja-JP" b="1" dirty="0">
                <a:solidFill>
                  <a:schemeClr val="bg1"/>
                </a:solidFill>
              </a:rPr>
            </a:br>
            <a:endParaRPr lang="en-US" b="1" dirty="0">
              <a:solidFill>
                <a:schemeClr val="bg1"/>
              </a:solidFill>
            </a:endParaRPr>
          </a:p>
        </p:txBody>
      </p:sp>
    </p:spTree>
    <p:extLst>
      <p:ext uri="{BB962C8B-B14F-4D97-AF65-F5344CB8AC3E}">
        <p14:creationId xmlns:p14="http://schemas.microsoft.com/office/powerpoint/2010/main" val="2974005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055352" y="530715"/>
            <a:ext cx="9905998" cy="1478570"/>
          </a:xfrm>
        </p:spPr>
        <p:txBody>
          <a:bodyPr>
            <a:noAutofit/>
          </a:bodyPr>
          <a:lstStyle/>
          <a:p>
            <a:pPr algn="ctr"/>
            <a:br>
              <a:rPr lang="en-US" altLang="ja-JP" sz="2800" b="1" dirty="0">
                <a:solidFill>
                  <a:schemeClr val="bg1"/>
                </a:solidFill>
              </a:rPr>
            </a:br>
            <a:r>
              <a:rPr lang="en-US" altLang="ja-JP" sz="3200" b="1" dirty="0">
                <a:solidFill>
                  <a:schemeClr val="bg1"/>
                </a:solidFill>
              </a:rPr>
              <a:t>What is machine learning</a:t>
            </a:r>
            <a:br>
              <a:rPr lang="en-US" altLang="ja-JP" sz="3200" b="1" dirty="0">
                <a:solidFill>
                  <a:schemeClr val="bg1"/>
                </a:solidFill>
              </a:rPr>
            </a:br>
            <a:br>
              <a:rPr lang="en-US" altLang="ja-JP" sz="3200" b="1" dirty="0">
                <a:solidFill>
                  <a:schemeClr val="bg1"/>
                </a:solidFill>
              </a:rPr>
            </a:br>
            <a:r>
              <a:rPr lang="ja-JP" altLang="en-US" sz="3200" b="1">
                <a:solidFill>
                  <a:schemeClr val="bg1"/>
                </a:solidFill>
              </a:rPr>
              <a:t>什么是机器学习</a:t>
            </a:r>
            <a:br>
              <a:rPr lang="en-US" altLang="ja-JP" sz="2800" b="1" dirty="0">
                <a:solidFill>
                  <a:schemeClr val="bg1"/>
                </a:solidFill>
              </a:rPr>
            </a:br>
            <a:endParaRPr lang="en-US" sz="2800" b="1" dirty="0">
              <a:solidFill>
                <a:schemeClr val="bg1"/>
              </a:solidFill>
            </a:endParaRPr>
          </a:p>
        </p:txBody>
      </p:sp>
      <p:sp>
        <p:nvSpPr>
          <p:cNvPr id="7" name="TextBox 6">
            <a:extLst>
              <a:ext uri="{FF2B5EF4-FFF2-40B4-BE49-F238E27FC236}">
                <a16:creationId xmlns:a16="http://schemas.microsoft.com/office/drawing/2014/main" id="{D9CB9B6F-3690-F94E-9766-D2E73ABEBBBC}"/>
              </a:ext>
            </a:extLst>
          </p:cNvPr>
          <p:cNvSpPr txBox="1"/>
          <p:nvPr/>
        </p:nvSpPr>
        <p:spPr>
          <a:xfrm>
            <a:off x="1289424" y="2430575"/>
            <a:ext cx="10279096" cy="2677656"/>
          </a:xfrm>
          <a:prstGeom prst="rect">
            <a:avLst/>
          </a:prstGeom>
          <a:noFill/>
        </p:spPr>
        <p:txBody>
          <a:bodyPr wrap="square" rtlCol="0">
            <a:spAutoFit/>
          </a:bodyPr>
          <a:lstStyle/>
          <a:p>
            <a:r>
              <a:rPr lang="en-US" sz="2800" b="1" dirty="0">
                <a:solidFill>
                  <a:schemeClr val="bg1"/>
                </a:solidFill>
              </a:rPr>
              <a:t>Machine learning is a subset of </a:t>
            </a:r>
            <a:r>
              <a:rPr lang="en-US" sz="2800" b="1" dirty="0">
                <a:solidFill>
                  <a:schemeClr val="bg1"/>
                </a:solidFill>
                <a:hlinkClick r:id="rId2" tooltip="Artificial intelligence">
                  <a:extLst>
                    <a:ext uri="{A12FA001-AC4F-418D-AE19-62706E023703}">
                      <ahyp:hlinkClr xmlns:ahyp="http://schemas.microsoft.com/office/drawing/2018/hyperlinkcolor" val="tx"/>
                    </a:ext>
                  </a:extLst>
                </a:hlinkClick>
              </a:rPr>
              <a:t>artificial intelligence</a:t>
            </a:r>
            <a:r>
              <a:rPr lang="en-US" sz="2800" b="1" dirty="0">
                <a:solidFill>
                  <a:schemeClr val="bg1"/>
                </a:solidFill>
              </a:rPr>
              <a:t> in the field of </a:t>
            </a:r>
            <a:r>
              <a:rPr lang="en-US" sz="2800" b="1" dirty="0">
                <a:solidFill>
                  <a:schemeClr val="bg1"/>
                </a:solidFill>
                <a:hlinkClick r:id="rId3" tooltip="Computer science">
                  <a:extLst>
                    <a:ext uri="{A12FA001-AC4F-418D-AE19-62706E023703}">
                      <ahyp:hlinkClr xmlns:ahyp="http://schemas.microsoft.com/office/drawing/2018/hyperlinkcolor" val="tx"/>
                    </a:ext>
                  </a:extLst>
                </a:hlinkClick>
              </a:rPr>
              <a:t>computer science</a:t>
            </a:r>
            <a:r>
              <a:rPr lang="en-US" sz="2800" dirty="0">
                <a:solidFill>
                  <a:schemeClr val="bg1"/>
                </a:solidFill>
              </a:rPr>
              <a:t> that often uses</a:t>
            </a:r>
            <a:r>
              <a:rPr lang="zh-CN" altLang="en-US" sz="2800" dirty="0">
                <a:solidFill>
                  <a:schemeClr val="bg1"/>
                </a:solidFill>
              </a:rPr>
              <a:t> </a:t>
            </a:r>
            <a:r>
              <a:rPr lang="en-US" sz="2800" dirty="0">
                <a:solidFill>
                  <a:schemeClr val="bg1"/>
                </a:solidFill>
              </a:rPr>
              <a:t>statistical techniques to give </a:t>
            </a:r>
            <a:r>
              <a:rPr lang="en-US" sz="2800" dirty="0">
                <a:solidFill>
                  <a:schemeClr val="bg1"/>
                </a:solidFill>
                <a:hlinkClick r:id="rId4" tooltip="Computer">
                  <a:extLst>
                    <a:ext uri="{A12FA001-AC4F-418D-AE19-62706E023703}">
                      <ahyp:hlinkClr xmlns:ahyp="http://schemas.microsoft.com/office/drawing/2018/hyperlinkcolor" val="tx"/>
                    </a:ext>
                  </a:extLst>
                </a:hlinkClick>
              </a:rPr>
              <a:t>computers</a:t>
            </a:r>
            <a:r>
              <a:rPr lang="en-US" sz="2800" dirty="0">
                <a:solidFill>
                  <a:schemeClr val="bg1"/>
                </a:solidFill>
              </a:rPr>
              <a:t> the ability to “learn” (i.e., progressively improve performance</a:t>
            </a:r>
            <a:r>
              <a:rPr lang="zh-CN" altLang="en-US" sz="2800" dirty="0">
                <a:solidFill>
                  <a:schemeClr val="bg1"/>
                </a:solidFill>
              </a:rPr>
              <a:t> </a:t>
            </a:r>
            <a:r>
              <a:rPr lang="en-US" sz="2800" dirty="0">
                <a:solidFill>
                  <a:schemeClr val="bg1"/>
                </a:solidFill>
              </a:rPr>
              <a:t>on a specific task) with </a:t>
            </a:r>
            <a:r>
              <a:rPr lang="en-US" sz="2800" dirty="0">
                <a:solidFill>
                  <a:schemeClr val="bg1"/>
                </a:solidFill>
                <a:hlinkClick r:id="rId5" tooltip="Data">
                  <a:extLst>
                    <a:ext uri="{A12FA001-AC4F-418D-AE19-62706E023703}">
                      <ahyp:hlinkClr xmlns:ahyp="http://schemas.microsoft.com/office/drawing/2018/hyperlinkcolor" val="tx"/>
                    </a:ext>
                  </a:extLst>
                </a:hlinkClick>
              </a:rPr>
              <a:t>data</a:t>
            </a:r>
            <a:r>
              <a:rPr lang="en-US" sz="2800" dirty="0">
                <a:solidFill>
                  <a:schemeClr val="bg1"/>
                </a:solidFill>
              </a:rPr>
              <a:t>, without being explicitly programmed.</a:t>
            </a:r>
            <a:endParaRPr lang="en-US" altLang="zh-CN" sz="2800" dirty="0">
              <a:solidFill>
                <a:schemeClr val="bg1"/>
              </a:solidFill>
            </a:endParaRPr>
          </a:p>
          <a:p>
            <a:r>
              <a:rPr lang="en-US" sz="2800" dirty="0">
                <a:solidFill>
                  <a:schemeClr val="bg1"/>
                </a:solidFill>
              </a:rPr>
              <a:t>																	</a:t>
            </a:r>
            <a:r>
              <a:rPr lang="zh-CN" altLang="en-US" sz="2800" dirty="0">
                <a:solidFill>
                  <a:schemeClr val="bg1"/>
                </a:solidFill>
              </a:rPr>
              <a:t>     </a:t>
            </a:r>
            <a:r>
              <a:rPr lang="en-US" altLang="zh-CN" sz="2800" dirty="0">
                <a:solidFill>
                  <a:schemeClr val="bg1"/>
                </a:solidFill>
              </a:rPr>
              <a:t>---</a:t>
            </a:r>
            <a:r>
              <a:rPr lang="en-US" altLang="zh-CN" sz="2800" dirty="0" err="1">
                <a:solidFill>
                  <a:schemeClr val="bg1"/>
                </a:solidFill>
              </a:rPr>
              <a:t>wikipedia</a:t>
            </a:r>
            <a:endParaRPr lang="en-US" sz="2800" dirty="0">
              <a:solidFill>
                <a:schemeClr val="bg1"/>
              </a:solidFill>
            </a:endParaRPr>
          </a:p>
        </p:txBody>
      </p:sp>
      <p:pic>
        <p:nvPicPr>
          <p:cNvPr id="4097" name="Picture 1" descr="Kernel Machine.svg">
            <a:extLst>
              <a:ext uri="{FF2B5EF4-FFF2-40B4-BE49-F238E27FC236}">
                <a16:creationId xmlns:a16="http://schemas.microsoft.com/office/drawing/2014/main" id="{B6763FD0-E2F6-6D49-91DB-E53F765F16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9424" y="4584700"/>
            <a:ext cx="3810000" cy="173181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ortal-puzzle.svg">
            <a:extLst>
              <a:ext uri="{FF2B5EF4-FFF2-40B4-BE49-F238E27FC236}">
                <a16:creationId xmlns:a16="http://schemas.microsoft.com/office/drawing/2014/main" id="{76327F74-2B7F-094C-903E-F0F4C10F25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03200" cy="17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424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mage result for relation of data science and artificial intelligence and machine learning">
            <a:extLst>
              <a:ext uri="{FF2B5EF4-FFF2-40B4-BE49-F238E27FC236}">
                <a16:creationId xmlns:a16="http://schemas.microsoft.com/office/drawing/2014/main" id="{648C5933-169E-974F-9BC8-8454D9AF51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57893" y="548639"/>
            <a:ext cx="8091254" cy="5142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129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713108" y="428104"/>
            <a:ext cx="10070926" cy="4762369"/>
          </a:xfrm>
        </p:spPr>
        <p:txBody>
          <a:bodyPr>
            <a:normAutofit/>
          </a:bodyPr>
          <a:lstStyle/>
          <a:p>
            <a:r>
              <a:rPr lang="ja-JP" altLang="en-US" sz="4800" b="1">
                <a:solidFill>
                  <a:schemeClr val="bg1"/>
                </a:solidFill>
              </a:rPr>
              <a:t>机器学习和人工智能的关系</a:t>
            </a:r>
            <a:r>
              <a:rPr lang="zh-CN" altLang="en-US" sz="4800" b="1" dirty="0">
                <a:solidFill>
                  <a:schemeClr val="bg1"/>
                </a:solidFill>
              </a:rPr>
              <a:t>：</a:t>
            </a:r>
            <a:br>
              <a:rPr lang="en-US" altLang="zh-CN" sz="4800" b="1" dirty="0">
                <a:solidFill>
                  <a:schemeClr val="bg1"/>
                </a:solidFill>
              </a:rPr>
            </a:br>
            <a:br>
              <a:rPr lang="en-US" altLang="zh-CN" sz="4800" b="1" dirty="0">
                <a:solidFill>
                  <a:schemeClr val="bg1"/>
                </a:solidFill>
              </a:rPr>
            </a:br>
            <a:r>
              <a:rPr lang="ja-JP" altLang="en-US" sz="4800" b="1">
                <a:solidFill>
                  <a:schemeClr val="bg1"/>
                </a:solidFill>
              </a:rPr>
              <a:t>机器学习是实现人工智能的方法</a:t>
            </a:r>
            <a:endParaRPr lang="en-US" sz="4800" b="1" dirty="0">
              <a:solidFill>
                <a:schemeClr val="bg1"/>
              </a:solidFill>
            </a:endParaRPr>
          </a:p>
        </p:txBody>
      </p:sp>
    </p:spTree>
    <p:extLst>
      <p:ext uri="{BB962C8B-B14F-4D97-AF65-F5344CB8AC3E}">
        <p14:creationId xmlns:p14="http://schemas.microsoft.com/office/powerpoint/2010/main" val="2335266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1864E96-3850-EC4D-A4B6-8DB856B85E3B}"/>
              </a:ext>
            </a:extLst>
          </p:cNvPr>
          <p:cNvPicPr>
            <a:picLocks noGrp="1" noChangeAspect="1"/>
          </p:cNvPicPr>
          <p:nvPr>
            <p:ph idx="1"/>
          </p:nvPr>
        </p:nvPicPr>
        <p:blipFill>
          <a:blip r:embed="rId2"/>
          <a:stretch>
            <a:fillRect/>
          </a:stretch>
        </p:blipFill>
        <p:spPr>
          <a:xfrm>
            <a:off x="1290182" y="1"/>
            <a:ext cx="9757774" cy="6858000"/>
          </a:xfrm>
        </p:spPr>
      </p:pic>
    </p:spTree>
    <p:extLst>
      <p:ext uri="{BB962C8B-B14F-4D97-AF65-F5344CB8AC3E}">
        <p14:creationId xmlns:p14="http://schemas.microsoft.com/office/powerpoint/2010/main" val="1010294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200416" y="-100208"/>
            <a:ext cx="12563060" cy="1478570"/>
          </a:xfrm>
        </p:spPr>
        <p:txBody>
          <a:bodyPr/>
          <a:lstStyle/>
          <a:p>
            <a:pPr algn="ctr"/>
            <a:r>
              <a:rPr lang="en-US" b="1" dirty="0">
                <a:solidFill>
                  <a:schemeClr val="bg1"/>
                </a:solidFill>
              </a:rPr>
              <a:t>supervised learning </a:t>
            </a:r>
            <a:r>
              <a:rPr lang="ja-JP" altLang="en-US" b="1">
                <a:solidFill>
                  <a:schemeClr val="bg1"/>
                </a:solidFill>
              </a:rPr>
              <a:t>监督学习</a:t>
            </a:r>
            <a:endParaRPr lang="en-US" b="1" dirty="0">
              <a:solidFill>
                <a:schemeClr val="bg1"/>
              </a:solidFill>
            </a:endParaRPr>
          </a:p>
        </p:txBody>
      </p:sp>
      <p:pic>
        <p:nvPicPr>
          <p:cNvPr id="5" name="Content Placeholder 4">
            <a:extLst>
              <a:ext uri="{FF2B5EF4-FFF2-40B4-BE49-F238E27FC236}">
                <a16:creationId xmlns:a16="http://schemas.microsoft.com/office/drawing/2014/main" id="{6DD26B6C-A278-8E46-BC82-51F0CB8008FC}"/>
              </a:ext>
            </a:extLst>
          </p:cNvPr>
          <p:cNvPicPr>
            <a:picLocks noGrp="1" noChangeAspect="1"/>
          </p:cNvPicPr>
          <p:nvPr>
            <p:ph idx="1"/>
          </p:nvPr>
        </p:nvPicPr>
        <p:blipFill>
          <a:blip r:embed="rId3"/>
          <a:stretch>
            <a:fillRect/>
          </a:stretch>
        </p:blipFill>
        <p:spPr>
          <a:xfrm>
            <a:off x="1408906" y="1127342"/>
            <a:ext cx="9344416" cy="5730658"/>
          </a:xfrm>
        </p:spPr>
      </p:pic>
    </p:spTree>
    <p:extLst>
      <p:ext uri="{BB962C8B-B14F-4D97-AF65-F5344CB8AC3E}">
        <p14:creationId xmlns:p14="http://schemas.microsoft.com/office/powerpoint/2010/main" val="1057835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ABA76E-7988-3E49-9AA8-14A8FD47A0D2}"/>
              </a:ext>
            </a:extLst>
          </p:cNvPr>
          <p:cNvPicPr>
            <a:picLocks noGrp="1" noChangeAspect="1"/>
          </p:cNvPicPr>
          <p:nvPr>
            <p:ph idx="1"/>
          </p:nvPr>
        </p:nvPicPr>
        <p:blipFill>
          <a:blip r:embed="rId2"/>
          <a:stretch>
            <a:fillRect/>
          </a:stretch>
        </p:blipFill>
        <p:spPr>
          <a:xfrm>
            <a:off x="2430049" y="-88211"/>
            <a:ext cx="7302674" cy="6946211"/>
          </a:xfrm>
        </p:spPr>
      </p:pic>
    </p:spTree>
    <p:extLst>
      <p:ext uri="{BB962C8B-B14F-4D97-AF65-F5344CB8AC3E}">
        <p14:creationId xmlns:p14="http://schemas.microsoft.com/office/powerpoint/2010/main" val="984525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57401" y="-270980"/>
            <a:ext cx="9905998" cy="1478570"/>
          </a:xfrm>
        </p:spPr>
        <p:txBody>
          <a:bodyPr/>
          <a:lstStyle/>
          <a:p>
            <a:pPr algn="ctr"/>
            <a:r>
              <a:rPr lang="en-US" b="1" dirty="0">
                <a:solidFill>
                  <a:schemeClr val="bg1"/>
                </a:solidFill>
              </a:rPr>
              <a:t>Unsupervised learning </a:t>
            </a:r>
            <a:r>
              <a:rPr lang="ja-JP" altLang="en-US" b="1">
                <a:solidFill>
                  <a:schemeClr val="bg1"/>
                </a:solidFill>
              </a:rPr>
              <a:t>非监督学习</a:t>
            </a:r>
            <a:endParaRPr lang="en-US" b="1" dirty="0">
              <a:solidFill>
                <a:schemeClr val="bg1"/>
              </a:solidFill>
            </a:endParaRPr>
          </a:p>
        </p:txBody>
      </p:sp>
      <p:pic>
        <p:nvPicPr>
          <p:cNvPr id="9" name="Content Placeholder 8">
            <a:extLst>
              <a:ext uri="{FF2B5EF4-FFF2-40B4-BE49-F238E27FC236}">
                <a16:creationId xmlns:a16="http://schemas.microsoft.com/office/drawing/2014/main" id="{79BA9950-EE7A-1940-B60F-1E3356066E0E}"/>
              </a:ext>
            </a:extLst>
          </p:cNvPr>
          <p:cNvPicPr>
            <a:picLocks noGrp="1" noChangeAspect="1"/>
          </p:cNvPicPr>
          <p:nvPr>
            <p:ph idx="1"/>
          </p:nvPr>
        </p:nvPicPr>
        <p:blipFill>
          <a:blip r:embed="rId3"/>
          <a:stretch>
            <a:fillRect/>
          </a:stretch>
        </p:blipFill>
        <p:spPr>
          <a:xfrm>
            <a:off x="2678269" y="676405"/>
            <a:ext cx="6864263" cy="6181595"/>
          </a:xfrm>
        </p:spPr>
      </p:pic>
    </p:spTree>
    <p:extLst>
      <p:ext uri="{BB962C8B-B14F-4D97-AF65-F5344CB8AC3E}">
        <p14:creationId xmlns:p14="http://schemas.microsoft.com/office/powerpoint/2010/main" val="2738811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BB29-DB4D-9049-B664-90E840BB680A}"/>
              </a:ext>
            </a:extLst>
          </p:cNvPr>
          <p:cNvSpPr>
            <a:spLocks noGrp="1"/>
          </p:cNvSpPr>
          <p:nvPr>
            <p:ph type="title"/>
          </p:nvPr>
        </p:nvSpPr>
        <p:spPr>
          <a:xfrm>
            <a:off x="2641602" y="1799618"/>
            <a:ext cx="9905998" cy="1478570"/>
          </a:xfrm>
        </p:spPr>
        <p:txBody>
          <a:bodyPr>
            <a:noAutofit/>
          </a:bodyPr>
          <a:lstStyle/>
          <a:p>
            <a:r>
              <a:rPr lang="en-US" sz="6000" b="1" dirty="0">
                <a:solidFill>
                  <a:schemeClr val="bg1"/>
                </a:solidFill>
              </a:rPr>
              <a:t>Machine learning</a:t>
            </a:r>
            <a:br>
              <a:rPr lang="en-US" sz="6000" b="1" dirty="0">
                <a:solidFill>
                  <a:schemeClr val="bg1"/>
                </a:solidFill>
              </a:rPr>
            </a:br>
            <a:br>
              <a:rPr lang="en-US" sz="6000" b="1" dirty="0">
                <a:solidFill>
                  <a:schemeClr val="bg1"/>
                </a:solidFill>
              </a:rPr>
            </a:br>
            <a:r>
              <a:rPr lang="en-US" sz="6000" b="1" dirty="0">
                <a:solidFill>
                  <a:schemeClr val="bg1"/>
                </a:solidFill>
              </a:rPr>
              <a:t>    Python demo </a:t>
            </a:r>
          </a:p>
        </p:txBody>
      </p:sp>
    </p:spTree>
    <p:extLst>
      <p:ext uri="{BB962C8B-B14F-4D97-AF65-F5344CB8AC3E}">
        <p14:creationId xmlns:p14="http://schemas.microsoft.com/office/powerpoint/2010/main" val="2393009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smart cars">
            <a:extLst>
              <a:ext uri="{FF2B5EF4-FFF2-40B4-BE49-F238E27FC236}">
                <a16:creationId xmlns:a16="http://schemas.microsoft.com/office/drawing/2014/main" id="{D2839A17-53AE-774A-A448-CCC161DDC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444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418BA39-0E90-B641-9A49-FB500403425E}"/>
              </a:ext>
            </a:extLst>
          </p:cNvPr>
          <p:cNvPicPr>
            <a:picLocks noGrp="1" noChangeAspect="1"/>
          </p:cNvPicPr>
          <p:nvPr>
            <p:ph idx="1"/>
          </p:nvPr>
        </p:nvPicPr>
        <p:blipFill>
          <a:blip r:embed="rId2"/>
          <a:stretch>
            <a:fillRect/>
          </a:stretch>
        </p:blipFill>
        <p:spPr>
          <a:xfrm>
            <a:off x="178736" y="1524706"/>
            <a:ext cx="11726946" cy="3047294"/>
          </a:xfrm>
        </p:spPr>
      </p:pic>
    </p:spTree>
    <p:extLst>
      <p:ext uri="{BB962C8B-B14F-4D97-AF65-F5344CB8AC3E}">
        <p14:creationId xmlns:p14="http://schemas.microsoft.com/office/powerpoint/2010/main" val="2270717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BB29-DB4D-9049-B664-90E840BB680A}"/>
              </a:ext>
            </a:extLst>
          </p:cNvPr>
          <p:cNvSpPr>
            <a:spLocks noGrp="1"/>
          </p:cNvSpPr>
          <p:nvPr>
            <p:ph type="title"/>
          </p:nvPr>
        </p:nvSpPr>
        <p:spPr>
          <a:xfrm>
            <a:off x="2129425" y="1114816"/>
            <a:ext cx="8079288" cy="3814175"/>
          </a:xfrm>
        </p:spPr>
        <p:txBody>
          <a:bodyPr>
            <a:normAutofit/>
          </a:bodyPr>
          <a:lstStyle/>
          <a:p>
            <a:r>
              <a:rPr lang="en-US" sz="6000" b="1" dirty="0">
                <a:solidFill>
                  <a:schemeClr val="bg1"/>
                </a:solidFill>
              </a:rPr>
              <a:t>K-NEAREST NEIGHBORS</a:t>
            </a:r>
          </a:p>
        </p:txBody>
      </p:sp>
    </p:spTree>
    <p:extLst>
      <p:ext uri="{BB962C8B-B14F-4D97-AF65-F5344CB8AC3E}">
        <p14:creationId xmlns:p14="http://schemas.microsoft.com/office/powerpoint/2010/main" val="1191626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D384CD-347F-044A-8E2C-E05F9F7EE66E}"/>
              </a:ext>
            </a:extLst>
          </p:cNvPr>
          <p:cNvPicPr>
            <a:picLocks noChangeAspect="1"/>
          </p:cNvPicPr>
          <p:nvPr/>
        </p:nvPicPr>
        <p:blipFill>
          <a:blip r:embed="rId2"/>
          <a:stretch>
            <a:fillRect/>
          </a:stretch>
        </p:blipFill>
        <p:spPr>
          <a:xfrm>
            <a:off x="1277844" y="0"/>
            <a:ext cx="9833162" cy="6858000"/>
          </a:xfrm>
          <a:prstGeom prst="rect">
            <a:avLst/>
          </a:prstGeom>
        </p:spPr>
      </p:pic>
    </p:spTree>
    <p:extLst>
      <p:ext uri="{BB962C8B-B14F-4D97-AF65-F5344CB8AC3E}">
        <p14:creationId xmlns:p14="http://schemas.microsoft.com/office/powerpoint/2010/main" val="2561017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360965-6CF8-1C4E-91F3-C7E087A75F99}"/>
              </a:ext>
            </a:extLst>
          </p:cNvPr>
          <p:cNvPicPr>
            <a:picLocks noChangeAspect="1"/>
          </p:cNvPicPr>
          <p:nvPr/>
        </p:nvPicPr>
        <p:blipFill>
          <a:blip r:embed="rId2"/>
          <a:stretch>
            <a:fillRect/>
          </a:stretch>
        </p:blipFill>
        <p:spPr>
          <a:xfrm>
            <a:off x="1027113" y="0"/>
            <a:ext cx="10453687" cy="6880233"/>
          </a:xfrm>
          <a:prstGeom prst="rect">
            <a:avLst/>
          </a:prstGeom>
        </p:spPr>
      </p:pic>
    </p:spTree>
    <p:extLst>
      <p:ext uri="{BB962C8B-B14F-4D97-AF65-F5344CB8AC3E}">
        <p14:creationId xmlns:p14="http://schemas.microsoft.com/office/powerpoint/2010/main" val="3549894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116D67-F168-004D-8424-D36A30EB3957}"/>
              </a:ext>
            </a:extLst>
          </p:cNvPr>
          <p:cNvPicPr>
            <a:picLocks noChangeAspect="1"/>
          </p:cNvPicPr>
          <p:nvPr/>
        </p:nvPicPr>
        <p:blipFill>
          <a:blip r:embed="rId2"/>
          <a:stretch>
            <a:fillRect/>
          </a:stretch>
        </p:blipFill>
        <p:spPr>
          <a:xfrm>
            <a:off x="1587500" y="171450"/>
            <a:ext cx="9258300" cy="6686550"/>
          </a:xfrm>
          <a:prstGeom prst="rect">
            <a:avLst/>
          </a:prstGeom>
        </p:spPr>
      </p:pic>
    </p:spTree>
    <p:extLst>
      <p:ext uri="{BB962C8B-B14F-4D97-AF65-F5344CB8AC3E}">
        <p14:creationId xmlns:p14="http://schemas.microsoft.com/office/powerpoint/2010/main" val="4257976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5631D1-59DB-5143-849E-8FB341DFE648}"/>
              </a:ext>
            </a:extLst>
          </p:cNvPr>
          <p:cNvSpPr>
            <a:spLocks noGrp="1"/>
          </p:cNvSpPr>
          <p:nvPr>
            <p:ph type="title"/>
          </p:nvPr>
        </p:nvSpPr>
        <p:spPr>
          <a:xfrm>
            <a:off x="3467100" y="1710718"/>
            <a:ext cx="10223500" cy="2124682"/>
          </a:xfrm>
        </p:spPr>
        <p:txBody>
          <a:bodyPr/>
          <a:lstStyle/>
          <a:p>
            <a:r>
              <a:rPr lang="en-US" sz="6000" b="1" dirty="0">
                <a:solidFill>
                  <a:schemeClr val="bg1"/>
                </a:solidFill>
              </a:rPr>
              <a:t>Linear Models </a:t>
            </a:r>
            <a:br>
              <a:rPr lang="en-US" dirty="0"/>
            </a:br>
            <a:endParaRPr lang="en-US" dirty="0"/>
          </a:p>
        </p:txBody>
      </p:sp>
    </p:spTree>
    <p:extLst>
      <p:ext uri="{BB962C8B-B14F-4D97-AF65-F5344CB8AC3E}">
        <p14:creationId xmlns:p14="http://schemas.microsoft.com/office/powerpoint/2010/main" val="249069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5D7FBE-AC47-4141-815C-2565E7073C79}"/>
              </a:ext>
            </a:extLst>
          </p:cNvPr>
          <p:cNvPicPr>
            <a:picLocks noChangeAspect="1"/>
          </p:cNvPicPr>
          <p:nvPr/>
        </p:nvPicPr>
        <p:blipFill>
          <a:blip r:embed="rId2"/>
          <a:stretch>
            <a:fillRect/>
          </a:stretch>
        </p:blipFill>
        <p:spPr>
          <a:xfrm>
            <a:off x="749300" y="0"/>
            <a:ext cx="11165112" cy="1295400"/>
          </a:xfrm>
          <a:prstGeom prst="rect">
            <a:avLst/>
          </a:prstGeom>
        </p:spPr>
      </p:pic>
      <p:pic>
        <p:nvPicPr>
          <p:cNvPr id="6" name="Picture 5">
            <a:extLst>
              <a:ext uri="{FF2B5EF4-FFF2-40B4-BE49-F238E27FC236}">
                <a16:creationId xmlns:a16="http://schemas.microsoft.com/office/drawing/2014/main" id="{ED9CC274-DF38-8041-96D9-0E00E6400FCE}"/>
              </a:ext>
            </a:extLst>
          </p:cNvPr>
          <p:cNvPicPr>
            <a:picLocks noChangeAspect="1"/>
          </p:cNvPicPr>
          <p:nvPr/>
        </p:nvPicPr>
        <p:blipFill>
          <a:blip r:embed="rId3"/>
          <a:stretch>
            <a:fillRect/>
          </a:stretch>
        </p:blipFill>
        <p:spPr>
          <a:xfrm>
            <a:off x="2692191" y="780544"/>
            <a:ext cx="6528009" cy="6077456"/>
          </a:xfrm>
          <a:prstGeom prst="rect">
            <a:avLst/>
          </a:prstGeom>
        </p:spPr>
      </p:pic>
    </p:spTree>
    <p:extLst>
      <p:ext uri="{BB962C8B-B14F-4D97-AF65-F5344CB8AC3E}">
        <p14:creationId xmlns:p14="http://schemas.microsoft.com/office/powerpoint/2010/main" val="3441943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BB29-DB4D-9049-B664-90E840BB680A}"/>
              </a:ext>
            </a:extLst>
          </p:cNvPr>
          <p:cNvSpPr>
            <a:spLocks noGrp="1"/>
          </p:cNvSpPr>
          <p:nvPr>
            <p:ph type="title"/>
          </p:nvPr>
        </p:nvSpPr>
        <p:spPr>
          <a:xfrm>
            <a:off x="1028679" y="2459844"/>
            <a:ext cx="9905998" cy="1478570"/>
          </a:xfrm>
        </p:spPr>
        <p:txBody>
          <a:bodyPr>
            <a:normAutofit fontScale="90000"/>
          </a:bodyPr>
          <a:lstStyle/>
          <a:p>
            <a:pPr algn="ctr"/>
            <a:r>
              <a:rPr lang="en-US" sz="6000" b="1" dirty="0">
                <a:solidFill>
                  <a:schemeClr val="bg1"/>
                </a:solidFill>
              </a:rPr>
              <a:t>Naive Bayes</a:t>
            </a:r>
            <a:br>
              <a:rPr lang="en-US" sz="6000" b="1" dirty="0">
                <a:solidFill>
                  <a:schemeClr val="bg1"/>
                </a:solidFill>
              </a:rPr>
            </a:br>
            <a:br>
              <a:rPr lang="en-US" sz="6000" b="1" dirty="0">
                <a:solidFill>
                  <a:schemeClr val="bg1"/>
                </a:solidFill>
              </a:rPr>
            </a:br>
            <a:r>
              <a:rPr lang="ja-JP" altLang="en-US" sz="6000" b="1">
                <a:solidFill>
                  <a:schemeClr val="bg1"/>
                </a:solidFill>
              </a:rPr>
              <a:t>朴素贝叶斯</a:t>
            </a:r>
            <a:br>
              <a:rPr lang="en-US" dirty="0"/>
            </a:br>
            <a:endParaRPr lang="en-US" dirty="0"/>
          </a:p>
        </p:txBody>
      </p:sp>
    </p:spTree>
    <p:extLst>
      <p:ext uri="{BB962C8B-B14F-4D97-AF65-F5344CB8AC3E}">
        <p14:creationId xmlns:p14="http://schemas.microsoft.com/office/powerpoint/2010/main" val="4068440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BB29-DB4D-9049-B664-90E840BB680A}"/>
              </a:ext>
            </a:extLst>
          </p:cNvPr>
          <p:cNvSpPr>
            <a:spLocks noGrp="1"/>
          </p:cNvSpPr>
          <p:nvPr>
            <p:ph type="title"/>
          </p:nvPr>
        </p:nvSpPr>
        <p:spPr>
          <a:xfrm>
            <a:off x="2669589" y="631044"/>
            <a:ext cx="9905998" cy="1478570"/>
          </a:xfrm>
        </p:spPr>
        <p:txBody>
          <a:bodyPr>
            <a:normAutofit/>
          </a:bodyPr>
          <a:lstStyle/>
          <a:p>
            <a:r>
              <a:rPr lang="en-US" sz="6000" b="1" dirty="0">
                <a:solidFill>
                  <a:schemeClr val="bg1"/>
                </a:solidFill>
              </a:rPr>
              <a:t>Bayes' theorem</a:t>
            </a:r>
          </a:p>
        </p:txBody>
      </p:sp>
      <p:pic>
        <p:nvPicPr>
          <p:cNvPr id="7" name="Picture 6">
            <a:extLst>
              <a:ext uri="{FF2B5EF4-FFF2-40B4-BE49-F238E27FC236}">
                <a16:creationId xmlns:a16="http://schemas.microsoft.com/office/drawing/2014/main" id="{553F0CD4-9994-2E4B-A259-0024BE1B109B}"/>
              </a:ext>
            </a:extLst>
          </p:cNvPr>
          <p:cNvPicPr>
            <a:picLocks noChangeAspect="1"/>
          </p:cNvPicPr>
          <p:nvPr/>
        </p:nvPicPr>
        <p:blipFill>
          <a:blip r:embed="rId3"/>
          <a:stretch>
            <a:fillRect/>
          </a:stretch>
        </p:blipFill>
        <p:spPr>
          <a:xfrm>
            <a:off x="2427005" y="2465278"/>
            <a:ext cx="6747962" cy="2094195"/>
          </a:xfrm>
          <a:prstGeom prst="rect">
            <a:avLst/>
          </a:prstGeom>
        </p:spPr>
      </p:pic>
    </p:spTree>
    <p:extLst>
      <p:ext uri="{BB962C8B-B14F-4D97-AF65-F5344CB8AC3E}">
        <p14:creationId xmlns:p14="http://schemas.microsoft.com/office/powerpoint/2010/main" val="2597128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5C08C20-8C52-F048-A6E9-4FA36245B643}"/>
              </a:ext>
            </a:extLst>
          </p:cNvPr>
          <p:cNvPicPr>
            <a:picLocks noGrp="1" noChangeAspect="1"/>
          </p:cNvPicPr>
          <p:nvPr>
            <p:ph idx="1"/>
          </p:nvPr>
        </p:nvPicPr>
        <p:blipFill>
          <a:blip r:embed="rId2"/>
          <a:stretch>
            <a:fillRect/>
          </a:stretch>
        </p:blipFill>
        <p:spPr>
          <a:xfrm>
            <a:off x="1002082" y="15971"/>
            <a:ext cx="10171134" cy="6842029"/>
          </a:xfrm>
        </p:spPr>
      </p:pic>
    </p:spTree>
    <p:extLst>
      <p:ext uri="{BB962C8B-B14F-4D97-AF65-F5344CB8AC3E}">
        <p14:creationId xmlns:p14="http://schemas.microsoft.com/office/powerpoint/2010/main" val="2005676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upload.wikimedia.org/wikipedia/commons/thumb/4/4d/Amazon_Go_in_Seattle%2C_December_2016.jpg/2560px-Amazon_Go_in_Seattle%2C_December_2016.jpg">
            <a:extLst>
              <a:ext uri="{FF2B5EF4-FFF2-40B4-BE49-F238E27FC236}">
                <a16:creationId xmlns:a16="http://schemas.microsoft.com/office/drawing/2014/main" id="{EF552370-A427-7347-9C0C-DC885FEEE3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552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F23918-081C-D34B-8753-BBFCA6B53976}"/>
              </a:ext>
            </a:extLst>
          </p:cNvPr>
          <p:cNvPicPr>
            <a:picLocks noGrp="1" noChangeAspect="1"/>
          </p:cNvPicPr>
          <p:nvPr>
            <p:ph idx="1"/>
          </p:nvPr>
        </p:nvPicPr>
        <p:blipFill>
          <a:blip r:embed="rId2"/>
          <a:stretch>
            <a:fillRect/>
          </a:stretch>
        </p:blipFill>
        <p:spPr>
          <a:xfrm>
            <a:off x="-1" y="-87682"/>
            <a:ext cx="12588017" cy="6945682"/>
          </a:xfrm>
        </p:spPr>
      </p:pic>
    </p:spTree>
    <p:extLst>
      <p:ext uri="{BB962C8B-B14F-4D97-AF65-F5344CB8AC3E}">
        <p14:creationId xmlns:p14="http://schemas.microsoft.com/office/powerpoint/2010/main" val="2951620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A759CD3-2706-6346-8A6D-291B03073085}"/>
              </a:ext>
            </a:extLst>
          </p:cNvPr>
          <p:cNvPicPr>
            <a:picLocks noGrp="1" noChangeAspect="1"/>
          </p:cNvPicPr>
          <p:nvPr>
            <p:ph idx="1"/>
          </p:nvPr>
        </p:nvPicPr>
        <p:blipFill>
          <a:blip r:embed="rId2"/>
          <a:stretch>
            <a:fillRect/>
          </a:stretch>
        </p:blipFill>
        <p:spPr>
          <a:xfrm>
            <a:off x="1254401" y="713983"/>
            <a:ext cx="9631218" cy="5083143"/>
          </a:xfrm>
        </p:spPr>
      </p:pic>
    </p:spTree>
    <p:extLst>
      <p:ext uri="{BB962C8B-B14F-4D97-AF65-F5344CB8AC3E}">
        <p14:creationId xmlns:p14="http://schemas.microsoft.com/office/powerpoint/2010/main" val="13989120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BB29-DB4D-9049-B664-90E840BB680A}"/>
              </a:ext>
            </a:extLst>
          </p:cNvPr>
          <p:cNvSpPr>
            <a:spLocks noGrp="1"/>
          </p:cNvSpPr>
          <p:nvPr>
            <p:ph type="title"/>
          </p:nvPr>
        </p:nvSpPr>
        <p:spPr/>
        <p:txBody>
          <a:bodyPr>
            <a:normAutofit/>
          </a:bodyPr>
          <a:lstStyle/>
          <a:p>
            <a:pPr algn="ctr"/>
            <a:r>
              <a:rPr lang="en-US" sz="6000" b="1" dirty="0"/>
              <a:t>What we want</a:t>
            </a:r>
          </a:p>
        </p:txBody>
      </p:sp>
      <p:pic>
        <p:nvPicPr>
          <p:cNvPr id="5" name="Content Placeholder 4">
            <a:extLst>
              <a:ext uri="{FF2B5EF4-FFF2-40B4-BE49-F238E27FC236}">
                <a16:creationId xmlns:a16="http://schemas.microsoft.com/office/drawing/2014/main" id="{62B232C6-6C7F-FA4C-B67C-71A3295D52F7}"/>
              </a:ext>
            </a:extLst>
          </p:cNvPr>
          <p:cNvPicPr>
            <a:picLocks noGrp="1" noChangeAspect="1"/>
          </p:cNvPicPr>
          <p:nvPr>
            <p:ph idx="1"/>
          </p:nvPr>
        </p:nvPicPr>
        <p:blipFill>
          <a:blip r:embed="rId2"/>
          <a:stretch>
            <a:fillRect/>
          </a:stretch>
        </p:blipFill>
        <p:spPr>
          <a:xfrm>
            <a:off x="91998" y="2990602"/>
            <a:ext cx="12004828" cy="1173110"/>
          </a:xfrm>
        </p:spPr>
      </p:pic>
    </p:spTree>
    <p:extLst>
      <p:ext uri="{BB962C8B-B14F-4D97-AF65-F5344CB8AC3E}">
        <p14:creationId xmlns:p14="http://schemas.microsoft.com/office/powerpoint/2010/main" val="1232933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3EAE8C4-B1FB-F041-ACBB-7AE03F991E02}"/>
              </a:ext>
            </a:extLst>
          </p:cNvPr>
          <p:cNvPicPr>
            <a:picLocks noGrp="1" noChangeAspect="1"/>
          </p:cNvPicPr>
          <p:nvPr>
            <p:ph idx="1"/>
          </p:nvPr>
        </p:nvPicPr>
        <p:blipFill>
          <a:blip r:embed="rId2"/>
          <a:stretch>
            <a:fillRect/>
          </a:stretch>
        </p:blipFill>
        <p:spPr>
          <a:xfrm>
            <a:off x="1348876" y="2978335"/>
            <a:ext cx="9548770" cy="1957201"/>
          </a:xfrm>
        </p:spPr>
      </p:pic>
      <p:sp>
        <p:nvSpPr>
          <p:cNvPr id="6" name="TextBox 5">
            <a:extLst>
              <a:ext uri="{FF2B5EF4-FFF2-40B4-BE49-F238E27FC236}">
                <a16:creationId xmlns:a16="http://schemas.microsoft.com/office/drawing/2014/main" id="{7C7F4970-5139-C64D-92AB-256E1C157705}"/>
              </a:ext>
            </a:extLst>
          </p:cNvPr>
          <p:cNvSpPr txBox="1"/>
          <p:nvPr/>
        </p:nvSpPr>
        <p:spPr>
          <a:xfrm>
            <a:off x="3204019" y="726510"/>
            <a:ext cx="5362494" cy="1938992"/>
          </a:xfrm>
          <a:prstGeom prst="rect">
            <a:avLst/>
          </a:prstGeom>
          <a:noFill/>
        </p:spPr>
        <p:txBody>
          <a:bodyPr wrap="none" rtlCol="0">
            <a:spAutoFit/>
          </a:bodyPr>
          <a:lstStyle/>
          <a:p>
            <a:pPr algn="ctr"/>
            <a:r>
              <a:rPr lang="en-US" sz="6000" b="1" dirty="0"/>
              <a:t>WHAT WE NEED</a:t>
            </a:r>
          </a:p>
          <a:p>
            <a:pPr algn="ctr"/>
            <a:endParaRPr lang="en-US" sz="6000" b="1" dirty="0"/>
          </a:p>
        </p:txBody>
      </p:sp>
    </p:spTree>
    <p:extLst>
      <p:ext uri="{BB962C8B-B14F-4D97-AF65-F5344CB8AC3E}">
        <p14:creationId xmlns:p14="http://schemas.microsoft.com/office/powerpoint/2010/main" val="21332076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9BE8CC-2251-1F48-80F8-5A40DC46C49A}"/>
              </a:ext>
            </a:extLst>
          </p:cNvPr>
          <p:cNvPicPr>
            <a:picLocks noGrp="1" noChangeAspect="1"/>
          </p:cNvPicPr>
          <p:nvPr>
            <p:ph idx="1"/>
          </p:nvPr>
        </p:nvPicPr>
        <p:blipFill>
          <a:blip r:embed="rId2"/>
          <a:stretch>
            <a:fillRect/>
          </a:stretch>
        </p:blipFill>
        <p:spPr>
          <a:xfrm>
            <a:off x="6856119" y="1392308"/>
            <a:ext cx="5255941" cy="4129140"/>
          </a:xfrm>
        </p:spPr>
      </p:pic>
      <p:pic>
        <p:nvPicPr>
          <p:cNvPr id="3" name="Picture 2">
            <a:extLst>
              <a:ext uri="{FF2B5EF4-FFF2-40B4-BE49-F238E27FC236}">
                <a16:creationId xmlns:a16="http://schemas.microsoft.com/office/drawing/2014/main" id="{75445382-D71A-864C-BF55-B21D5900E4C6}"/>
              </a:ext>
            </a:extLst>
          </p:cNvPr>
          <p:cNvPicPr>
            <a:picLocks noChangeAspect="1"/>
          </p:cNvPicPr>
          <p:nvPr/>
        </p:nvPicPr>
        <p:blipFill>
          <a:blip r:embed="rId3"/>
          <a:stretch>
            <a:fillRect/>
          </a:stretch>
        </p:blipFill>
        <p:spPr>
          <a:xfrm>
            <a:off x="1" y="1449659"/>
            <a:ext cx="6856118" cy="4014438"/>
          </a:xfrm>
          <a:prstGeom prst="rect">
            <a:avLst/>
          </a:prstGeom>
        </p:spPr>
      </p:pic>
    </p:spTree>
    <p:extLst>
      <p:ext uri="{BB962C8B-B14F-4D97-AF65-F5344CB8AC3E}">
        <p14:creationId xmlns:p14="http://schemas.microsoft.com/office/powerpoint/2010/main" val="3758078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69C0416-5925-FA40-BC18-2FB8ADA22B55}"/>
              </a:ext>
            </a:extLst>
          </p:cNvPr>
          <p:cNvPicPr>
            <a:picLocks noGrp="1" noChangeAspect="1"/>
          </p:cNvPicPr>
          <p:nvPr>
            <p:ph idx="1"/>
          </p:nvPr>
        </p:nvPicPr>
        <p:blipFill>
          <a:blip r:embed="rId2"/>
          <a:stretch>
            <a:fillRect/>
          </a:stretch>
        </p:blipFill>
        <p:spPr>
          <a:xfrm>
            <a:off x="-15429" y="2016692"/>
            <a:ext cx="12207429" cy="2304788"/>
          </a:xfrm>
        </p:spPr>
      </p:pic>
    </p:spTree>
    <p:extLst>
      <p:ext uri="{BB962C8B-B14F-4D97-AF65-F5344CB8AC3E}">
        <p14:creationId xmlns:p14="http://schemas.microsoft.com/office/powerpoint/2010/main" val="20116574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A62B90B-E236-5C4D-9958-D2EED2298FD7}"/>
              </a:ext>
            </a:extLst>
          </p:cNvPr>
          <p:cNvPicPr>
            <a:picLocks noGrp="1" noChangeAspect="1"/>
          </p:cNvPicPr>
          <p:nvPr>
            <p:ph idx="1"/>
          </p:nvPr>
        </p:nvPicPr>
        <p:blipFill>
          <a:blip r:embed="rId2"/>
          <a:stretch>
            <a:fillRect/>
          </a:stretch>
        </p:blipFill>
        <p:spPr>
          <a:xfrm>
            <a:off x="176598" y="914399"/>
            <a:ext cx="11856808" cy="4809996"/>
          </a:xfrm>
        </p:spPr>
      </p:pic>
    </p:spTree>
    <p:extLst>
      <p:ext uri="{BB962C8B-B14F-4D97-AF65-F5344CB8AC3E}">
        <p14:creationId xmlns:p14="http://schemas.microsoft.com/office/powerpoint/2010/main" val="19674912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BB29-DB4D-9049-B664-90E840BB680A}"/>
              </a:ext>
            </a:extLst>
          </p:cNvPr>
          <p:cNvSpPr>
            <a:spLocks noGrp="1"/>
          </p:cNvSpPr>
          <p:nvPr>
            <p:ph type="title"/>
          </p:nvPr>
        </p:nvSpPr>
        <p:spPr>
          <a:xfrm>
            <a:off x="1016153" y="2084063"/>
            <a:ext cx="9905998" cy="1478570"/>
          </a:xfrm>
        </p:spPr>
        <p:txBody>
          <a:bodyPr>
            <a:noAutofit/>
          </a:bodyPr>
          <a:lstStyle/>
          <a:p>
            <a:pPr algn="ctr"/>
            <a:r>
              <a:rPr lang="en-US" sz="6000" b="1" dirty="0">
                <a:solidFill>
                  <a:schemeClr val="bg1"/>
                </a:solidFill>
              </a:rPr>
              <a:t>Decision trees</a:t>
            </a:r>
            <a:br>
              <a:rPr lang="en-US" sz="6000" b="1" dirty="0">
                <a:solidFill>
                  <a:schemeClr val="bg1"/>
                </a:solidFill>
              </a:rPr>
            </a:br>
            <a:br>
              <a:rPr lang="en-US" sz="6000" b="1" dirty="0">
                <a:solidFill>
                  <a:schemeClr val="bg1"/>
                </a:solidFill>
              </a:rPr>
            </a:br>
            <a:r>
              <a:rPr lang="ja-JP" altLang="en-US" sz="6000" b="1">
                <a:solidFill>
                  <a:schemeClr val="bg1"/>
                </a:solidFill>
              </a:rPr>
              <a:t>决策树</a:t>
            </a:r>
            <a:endParaRPr lang="en-US" sz="6000" b="1" dirty="0">
              <a:solidFill>
                <a:schemeClr val="bg1"/>
              </a:solidFill>
            </a:endParaRPr>
          </a:p>
        </p:txBody>
      </p:sp>
    </p:spTree>
    <p:extLst>
      <p:ext uri="{BB962C8B-B14F-4D97-AF65-F5344CB8AC3E}">
        <p14:creationId xmlns:p14="http://schemas.microsoft.com/office/powerpoint/2010/main" val="4402893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01458AD-B926-6F4D-B883-09903FD352EE}"/>
              </a:ext>
            </a:extLst>
          </p:cNvPr>
          <p:cNvPicPr>
            <a:picLocks noGrp="1" noChangeAspect="1"/>
          </p:cNvPicPr>
          <p:nvPr>
            <p:ph idx="1"/>
          </p:nvPr>
        </p:nvPicPr>
        <p:blipFill>
          <a:blip r:embed="rId2"/>
          <a:stretch>
            <a:fillRect/>
          </a:stretch>
        </p:blipFill>
        <p:spPr>
          <a:xfrm>
            <a:off x="1916482" y="574274"/>
            <a:ext cx="8219491" cy="5542603"/>
          </a:xfrm>
        </p:spPr>
      </p:pic>
    </p:spTree>
    <p:extLst>
      <p:ext uri="{BB962C8B-B14F-4D97-AF65-F5344CB8AC3E}">
        <p14:creationId xmlns:p14="http://schemas.microsoft.com/office/powerpoint/2010/main" val="23563921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62997B1-B577-4C4D-8E0D-7642B6A11EBF}"/>
              </a:ext>
            </a:extLst>
          </p:cNvPr>
          <p:cNvPicPr>
            <a:picLocks noGrp="1" noChangeAspect="1"/>
          </p:cNvPicPr>
          <p:nvPr>
            <p:ph idx="1"/>
          </p:nvPr>
        </p:nvPicPr>
        <p:blipFill>
          <a:blip r:embed="rId2"/>
          <a:stretch>
            <a:fillRect/>
          </a:stretch>
        </p:blipFill>
        <p:spPr>
          <a:xfrm>
            <a:off x="215652" y="1152395"/>
            <a:ext cx="11817092" cy="4484318"/>
          </a:xfrm>
        </p:spPr>
      </p:pic>
    </p:spTree>
    <p:extLst>
      <p:ext uri="{BB962C8B-B14F-4D97-AF65-F5344CB8AC3E}">
        <p14:creationId xmlns:p14="http://schemas.microsoft.com/office/powerpoint/2010/main" val="3437803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artificial intelligence customer service">
            <a:extLst>
              <a:ext uri="{FF2B5EF4-FFF2-40B4-BE49-F238E27FC236}">
                <a16:creationId xmlns:a16="http://schemas.microsoft.com/office/drawing/2014/main" id="{662C8D06-371D-2A4D-86F1-475908A54E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artificial intelligence customer service">
            <a:extLst>
              <a:ext uri="{FF2B5EF4-FFF2-40B4-BE49-F238E27FC236}">
                <a16:creationId xmlns:a16="http://schemas.microsoft.com/office/drawing/2014/main" id="{5DDDF5BB-B5C9-A546-80A2-4316C97EF5A0}"/>
              </a:ext>
            </a:extLst>
          </p:cNvPr>
          <p:cNvSpPr>
            <a:spLocks noChangeAspect="1" noChangeArrowheads="1"/>
          </p:cNvSpPr>
          <p:nvPr/>
        </p:nvSpPr>
        <p:spPr bwMode="auto">
          <a:xfrm>
            <a:off x="1409700" y="793750"/>
            <a:ext cx="9372600" cy="5270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4" name="Picture 8" descr="Image result for artificial intelligence customer service">
            <a:extLst>
              <a:ext uri="{FF2B5EF4-FFF2-40B4-BE49-F238E27FC236}">
                <a16:creationId xmlns:a16="http://schemas.microsoft.com/office/drawing/2014/main" id="{60BC3AEF-5AFF-7648-A45A-A83B4613C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98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451457-B7AE-4B4E-8284-FBE16AFF0023}"/>
              </a:ext>
            </a:extLst>
          </p:cNvPr>
          <p:cNvPicPr>
            <a:picLocks noGrp="1" noChangeAspect="1"/>
          </p:cNvPicPr>
          <p:nvPr>
            <p:ph idx="1"/>
          </p:nvPr>
        </p:nvPicPr>
        <p:blipFill>
          <a:blip r:embed="rId2"/>
          <a:stretch>
            <a:fillRect/>
          </a:stretch>
        </p:blipFill>
        <p:spPr>
          <a:xfrm>
            <a:off x="328955" y="1399592"/>
            <a:ext cx="11144097" cy="4292081"/>
          </a:xfrm>
        </p:spPr>
      </p:pic>
    </p:spTree>
    <p:extLst>
      <p:ext uri="{BB962C8B-B14F-4D97-AF65-F5344CB8AC3E}">
        <p14:creationId xmlns:p14="http://schemas.microsoft.com/office/powerpoint/2010/main" val="23724724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F014C86-143E-5640-BAA6-527049F2482B}"/>
              </a:ext>
            </a:extLst>
          </p:cNvPr>
          <p:cNvPicPr>
            <a:picLocks noGrp="1" noChangeAspect="1"/>
          </p:cNvPicPr>
          <p:nvPr>
            <p:ph idx="1"/>
          </p:nvPr>
        </p:nvPicPr>
        <p:blipFill>
          <a:blip r:embed="rId2"/>
          <a:stretch>
            <a:fillRect/>
          </a:stretch>
        </p:blipFill>
        <p:spPr>
          <a:xfrm>
            <a:off x="581671" y="1455575"/>
            <a:ext cx="10857659" cy="4254759"/>
          </a:xfrm>
        </p:spPr>
      </p:pic>
    </p:spTree>
    <p:extLst>
      <p:ext uri="{BB962C8B-B14F-4D97-AF65-F5344CB8AC3E}">
        <p14:creationId xmlns:p14="http://schemas.microsoft.com/office/powerpoint/2010/main" val="2834698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7F2A4E-FC92-684A-9CEB-1AA4D2D9165D}"/>
              </a:ext>
            </a:extLst>
          </p:cNvPr>
          <p:cNvPicPr>
            <a:picLocks noGrp="1" noChangeAspect="1"/>
          </p:cNvPicPr>
          <p:nvPr>
            <p:ph idx="1"/>
          </p:nvPr>
        </p:nvPicPr>
        <p:blipFill>
          <a:blip r:embed="rId2"/>
          <a:stretch>
            <a:fillRect/>
          </a:stretch>
        </p:blipFill>
        <p:spPr>
          <a:xfrm>
            <a:off x="0" y="-112734"/>
            <a:ext cx="12192000" cy="7076373"/>
          </a:xfrm>
        </p:spPr>
      </p:pic>
    </p:spTree>
    <p:extLst>
      <p:ext uri="{BB962C8B-B14F-4D97-AF65-F5344CB8AC3E}">
        <p14:creationId xmlns:p14="http://schemas.microsoft.com/office/powerpoint/2010/main" val="28725381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84DA761-8E86-AE44-9389-024479E3CA58}"/>
              </a:ext>
            </a:extLst>
          </p:cNvPr>
          <p:cNvPicPr>
            <a:picLocks noGrp="1" noChangeAspect="1"/>
          </p:cNvPicPr>
          <p:nvPr>
            <p:ph idx="1"/>
          </p:nvPr>
        </p:nvPicPr>
        <p:blipFill>
          <a:blip r:embed="rId2"/>
          <a:stretch>
            <a:fillRect/>
          </a:stretch>
        </p:blipFill>
        <p:spPr>
          <a:xfrm>
            <a:off x="977030" y="774453"/>
            <a:ext cx="10382162" cy="6083547"/>
          </a:xfrm>
        </p:spPr>
      </p:pic>
      <p:sp>
        <p:nvSpPr>
          <p:cNvPr id="4" name="TextBox 3">
            <a:extLst>
              <a:ext uri="{FF2B5EF4-FFF2-40B4-BE49-F238E27FC236}">
                <a16:creationId xmlns:a16="http://schemas.microsoft.com/office/drawing/2014/main" id="{559677DF-66E0-0C49-823D-3EA2B31674F1}"/>
              </a:ext>
            </a:extLst>
          </p:cNvPr>
          <p:cNvSpPr txBox="1"/>
          <p:nvPr/>
        </p:nvSpPr>
        <p:spPr>
          <a:xfrm>
            <a:off x="3820438" y="112734"/>
            <a:ext cx="4339650" cy="1323439"/>
          </a:xfrm>
          <a:prstGeom prst="rect">
            <a:avLst/>
          </a:prstGeom>
          <a:noFill/>
        </p:spPr>
        <p:txBody>
          <a:bodyPr wrap="none" rtlCol="0">
            <a:spAutoFit/>
          </a:bodyPr>
          <a:lstStyle/>
          <a:p>
            <a:r>
              <a:rPr lang="en-US" sz="4000" b="1" dirty="0">
                <a:solidFill>
                  <a:schemeClr val="bg1"/>
                </a:solidFill>
              </a:rPr>
              <a:t>RANDOM FORESTS</a:t>
            </a:r>
          </a:p>
          <a:p>
            <a:endParaRPr lang="en-US" sz="4000" b="1" dirty="0">
              <a:solidFill>
                <a:schemeClr val="bg1"/>
              </a:solidFill>
            </a:endParaRPr>
          </a:p>
        </p:txBody>
      </p:sp>
    </p:spTree>
    <p:extLst>
      <p:ext uri="{BB962C8B-B14F-4D97-AF65-F5344CB8AC3E}">
        <p14:creationId xmlns:p14="http://schemas.microsoft.com/office/powerpoint/2010/main" val="17038120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BB29-DB4D-9049-B664-90E840BB680A}"/>
              </a:ext>
            </a:extLst>
          </p:cNvPr>
          <p:cNvSpPr>
            <a:spLocks noGrp="1"/>
          </p:cNvSpPr>
          <p:nvPr>
            <p:ph type="title"/>
          </p:nvPr>
        </p:nvSpPr>
        <p:spPr>
          <a:xfrm>
            <a:off x="1361934" y="-202415"/>
            <a:ext cx="9468132" cy="1190471"/>
          </a:xfrm>
        </p:spPr>
        <p:txBody>
          <a:bodyPr>
            <a:normAutofit/>
          </a:bodyPr>
          <a:lstStyle/>
          <a:p>
            <a:pPr algn="ctr"/>
            <a:r>
              <a:rPr lang="en-US" sz="4000" b="1" dirty="0"/>
              <a:t>SVM</a:t>
            </a:r>
          </a:p>
        </p:txBody>
      </p:sp>
      <p:pic>
        <p:nvPicPr>
          <p:cNvPr id="7" name="Picture 6">
            <a:extLst>
              <a:ext uri="{FF2B5EF4-FFF2-40B4-BE49-F238E27FC236}">
                <a16:creationId xmlns:a16="http://schemas.microsoft.com/office/drawing/2014/main" id="{944DB249-FE25-4B47-926A-491C5410592F}"/>
              </a:ext>
            </a:extLst>
          </p:cNvPr>
          <p:cNvPicPr>
            <a:picLocks noChangeAspect="1"/>
          </p:cNvPicPr>
          <p:nvPr/>
        </p:nvPicPr>
        <p:blipFill>
          <a:blip r:embed="rId2"/>
          <a:stretch>
            <a:fillRect/>
          </a:stretch>
        </p:blipFill>
        <p:spPr>
          <a:xfrm>
            <a:off x="0" y="737537"/>
            <a:ext cx="12192000" cy="2381443"/>
          </a:xfrm>
          <a:prstGeom prst="rect">
            <a:avLst/>
          </a:prstGeom>
        </p:spPr>
      </p:pic>
      <p:pic>
        <p:nvPicPr>
          <p:cNvPr id="11" name="Picture 10">
            <a:extLst>
              <a:ext uri="{FF2B5EF4-FFF2-40B4-BE49-F238E27FC236}">
                <a16:creationId xmlns:a16="http://schemas.microsoft.com/office/drawing/2014/main" id="{65365D53-B7C5-9247-AC56-CF5145B00B33}"/>
              </a:ext>
            </a:extLst>
          </p:cNvPr>
          <p:cNvPicPr>
            <a:picLocks noChangeAspect="1"/>
          </p:cNvPicPr>
          <p:nvPr/>
        </p:nvPicPr>
        <p:blipFill>
          <a:blip r:embed="rId3"/>
          <a:stretch>
            <a:fillRect/>
          </a:stretch>
        </p:blipFill>
        <p:spPr>
          <a:xfrm>
            <a:off x="3118980" y="2592888"/>
            <a:ext cx="5824603" cy="4265112"/>
          </a:xfrm>
          <a:prstGeom prst="rect">
            <a:avLst/>
          </a:prstGeom>
        </p:spPr>
      </p:pic>
    </p:spTree>
    <p:extLst>
      <p:ext uri="{BB962C8B-B14F-4D97-AF65-F5344CB8AC3E}">
        <p14:creationId xmlns:p14="http://schemas.microsoft.com/office/powerpoint/2010/main" val="3973772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BB29-DB4D-9049-B664-90E840BB680A}"/>
              </a:ext>
            </a:extLst>
          </p:cNvPr>
          <p:cNvSpPr>
            <a:spLocks noGrp="1"/>
          </p:cNvSpPr>
          <p:nvPr>
            <p:ph type="title"/>
          </p:nvPr>
        </p:nvSpPr>
        <p:spPr>
          <a:xfrm>
            <a:off x="1216569" y="-161166"/>
            <a:ext cx="9905998" cy="1478570"/>
          </a:xfrm>
        </p:spPr>
        <p:txBody>
          <a:bodyPr>
            <a:noAutofit/>
          </a:bodyPr>
          <a:lstStyle/>
          <a:p>
            <a:pPr algn="ctr"/>
            <a:r>
              <a:rPr lang="en-US" sz="4800" b="1" dirty="0">
                <a:solidFill>
                  <a:schemeClr val="bg1"/>
                </a:solidFill>
              </a:rPr>
              <a:t>Linear support vector machine</a:t>
            </a:r>
          </a:p>
        </p:txBody>
      </p:sp>
      <p:pic>
        <p:nvPicPr>
          <p:cNvPr id="5" name="Content Placeholder 4">
            <a:extLst>
              <a:ext uri="{FF2B5EF4-FFF2-40B4-BE49-F238E27FC236}">
                <a16:creationId xmlns:a16="http://schemas.microsoft.com/office/drawing/2014/main" id="{C6F0101F-56C6-5C41-8B36-32EF4E929AE8}"/>
              </a:ext>
            </a:extLst>
          </p:cNvPr>
          <p:cNvPicPr>
            <a:picLocks noGrp="1" noChangeAspect="1"/>
          </p:cNvPicPr>
          <p:nvPr>
            <p:ph idx="1"/>
          </p:nvPr>
        </p:nvPicPr>
        <p:blipFill>
          <a:blip r:embed="rId2"/>
          <a:stretch>
            <a:fillRect/>
          </a:stretch>
        </p:blipFill>
        <p:spPr>
          <a:xfrm>
            <a:off x="1891431" y="875700"/>
            <a:ext cx="8417490" cy="5982300"/>
          </a:xfrm>
        </p:spPr>
      </p:pic>
    </p:spTree>
    <p:extLst>
      <p:ext uri="{BB962C8B-B14F-4D97-AF65-F5344CB8AC3E}">
        <p14:creationId xmlns:p14="http://schemas.microsoft.com/office/powerpoint/2010/main" val="39276722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9B51F67-A63E-CF48-A65A-1EE252708320}"/>
              </a:ext>
            </a:extLst>
          </p:cNvPr>
          <p:cNvPicPr>
            <a:picLocks noGrp="1" noChangeAspect="1"/>
          </p:cNvPicPr>
          <p:nvPr>
            <p:ph idx="1"/>
          </p:nvPr>
        </p:nvPicPr>
        <p:blipFill>
          <a:blip r:embed="rId2"/>
          <a:stretch>
            <a:fillRect/>
          </a:stretch>
        </p:blipFill>
        <p:spPr>
          <a:xfrm>
            <a:off x="1238996" y="0"/>
            <a:ext cx="9767780" cy="6858000"/>
          </a:xfrm>
        </p:spPr>
      </p:pic>
    </p:spTree>
    <p:extLst>
      <p:ext uri="{BB962C8B-B14F-4D97-AF65-F5344CB8AC3E}">
        <p14:creationId xmlns:p14="http://schemas.microsoft.com/office/powerpoint/2010/main" val="12358783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06CAFB-F0AC-B04F-9DDF-F366A35E55C3}"/>
              </a:ext>
            </a:extLst>
          </p:cNvPr>
          <p:cNvPicPr>
            <a:picLocks noGrp="1" noChangeAspect="1"/>
          </p:cNvPicPr>
          <p:nvPr>
            <p:ph idx="1"/>
          </p:nvPr>
        </p:nvPicPr>
        <p:blipFill>
          <a:blip r:embed="rId2"/>
          <a:stretch>
            <a:fillRect/>
          </a:stretch>
        </p:blipFill>
        <p:spPr>
          <a:xfrm>
            <a:off x="1139870" y="0"/>
            <a:ext cx="10012004" cy="6858000"/>
          </a:xfrm>
        </p:spPr>
      </p:pic>
    </p:spTree>
    <p:extLst>
      <p:ext uri="{BB962C8B-B14F-4D97-AF65-F5344CB8AC3E}">
        <p14:creationId xmlns:p14="http://schemas.microsoft.com/office/powerpoint/2010/main" val="16166835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18E58C6-ACD0-2140-8447-DD5F75F4449F}"/>
              </a:ext>
            </a:extLst>
          </p:cNvPr>
          <p:cNvPicPr>
            <a:picLocks noGrp="1" noChangeAspect="1"/>
          </p:cNvPicPr>
          <p:nvPr>
            <p:ph idx="1"/>
          </p:nvPr>
        </p:nvPicPr>
        <p:blipFill>
          <a:blip r:embed="rId2"/>
          <a:stretch>
            <a:fillRect/>
          </a:stretch>
        </p:blipFill>
        <p:spPr>
          <a:xfrm>
            <a:off x="1435232" y="0"/>
            <a:ext cx="9211933" cy="6858000"/>
          </a:xfrm>
        </p:spPr>
      </p:pic>
    </p:spTree>
    <p:extLst>
      <p:ext uri="{BB962C8B-B14F-4D97-AF65-F5344CB8AC3E}">
        <p14:creationId xmlns:p14="http://schemas.microsoft.com/office/powerpoint/2010/main" val="38019355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993900" y="2790825"/>
            <a:ext cx="8242300" cy="1325563"/>
          </a:xfrm>
        </p:spPr>
        <p:txBody>
          <a:bodyPr>
            <a:noAutofit/>
          </a:bodyPr>
          <a:lstStyle/>
          <a:p>
            <a:pPr algn="ctr"/>
            <a:r>
              <a:rPr lang="en-US" sz="4800" b="1" dirty="0">
                <a:solidFill>
                  <a:schemeClr val="bg1"/>
                </a:solidFill>
              </a:rPr>
              <a:t>More Python Demo and</a:t>
            </a:r>
            <a:br>
              <a:rPr lang="en-US" sz="4800" b="1" dirty="0">
                <a:solidFill>
                  <a:schemeClr val="bg1"/>
                </a:solidFill>
              </a:rPr>
            </a:br>
            <a:br>
              <a:rPr lang="en-US" sz="4800" b="1" dirty="0">
                <a:solidFill>
                  <a:schemeClr val="bg1"/>
                </a:solidFill>
              </a:rPr>
            </a:br>
            <a:r>
              <a:rPr lang="en-US" sz="4800" b="1" dirty="0">
                <a:solidFill>
                  <a:schemeClr val="bg1"/>
                </a:solidFill>
              </a:rPr>
              <a:t>Data Visualization</a:t>
            </a:r>
            <a:br>
              <a:rPr lang="en-US" sz="4800" b="1" dirty="0">
                <a:solidFill>
                  <a:schemeClr val="bg1"/>
                </a:solidFill>
              </a:rPr>
            </a:br>
            <a:br>
              <a:rPr lang="en-US" sz="4800" b="1" dirty="0">
                <a:solidFill>
                  <a:schemeClr val="bg1"/>
                </a:solidFill>
              </a:rPr>
            </a:br>
            <a:endParaRPr lang="en-US" sz="4800" b="1" dirty="0">
              <a:solidFill>
                <a:schemeClr val="bg1"/>
              </a:solidFill>
            </a:endParaRPr>
          </a:p>
        </p:txBody>
      </p:sp>
    </p:spTree>
    <p:extLst>
      <p:ext uri="{BB962C8B-B14F-4D97-AF65-F5344CB8AC3E}">
        <p14:creationId xmlns:p14="http://schemas.microsoft.com/office/powerpoint/2010/main" val="4025791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A84033F-9435-0043-AD4B-678D787AC4B0}"/>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681174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pPr algn="ctr"/>
            <a:r>
              <a:rPr lang="en-US" b="1" dirty="0"/>
              <a:t>Why</a:t>
            </a:r>
            <a:r>
              <a:rPr lang="zh-CN" altLang="en-US" b="1" dirty="0"/>
              <a:t> </a:t>
            </a:r>
            <a:r>
              <a:rPr lang="en-US" altLang="zh-CN" b="1" dirty="0"/>
              <a:t>Python?</a:t>
            </a:r>
            <a:endParaRPr lang="en-US" dirty="0"/>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838200" y="1295400"/>
            <a:ext cx="10515600" cy="4881563"/>
          </a:xfrm>
        </p:spPr>
        <p:txBody>
          <a:bodyPr>
            <a:normAutofit lnSpcReduction="10000"/>
          </a:bodyPr>
          <a:lstStyle/>
          <a:p>
            <a:pPr marL="0" indent="0" algn="just">
              <a:buNone/>
            </a:pPr>
            <a:r>
              <a:rPr lang="en-US" b="1" dirty="0"/>
              <a:t>Python has become the lingua franca for many data science applications. It combines the power of general-purpose programming languages </a:t>
            </a:r>
            <a:r>
              <a:rPr lang="en-US" b="1" dirty="0">
                <a:solidFill>
                  <a:schemeClr val="accent5"/>
                </a:solidFill>
              </a:rPr>
              <a:t>with the ease of use of domain-specific scripting languages like MATLAB or R</a:t>
            </a:r>
            <a:r>
              <a:rPr lang="en-US" b="1" dirty="0"/>
              <a:t>. Python has libraries for </a:t>
            </a:r>
            <a:r>
              <a:rPr lang="en-US" b="1" dirty="0">
                <a:solidFill>
                  <a:schemeClr val="accent5"/>
                </a:solidFill>
              </a:rPr>
              <a:t>data loading, visualization, statistics, natural language processing, image processing, and more</a:t>
            </a:r>
            <a:r>
              <a:rPr lang="en-US" b="1" dirty="0"/>
              <a:t>. This vast toolbox provides data scientists with a large array of general- and special-purpose functionality. One of the main advantages of using Python is the ability to interact </a:t>
            </a:r>
            <a:r>
              <a:rPr lang="en-US" b="1" dirty="0">
                <a:solidFill>
                  <a:schemeClr val="accent5"/>
                </a:solidFill>
              </a:rPr>
              <a:t>directly with the code, using a terminal or other tools like the </a:t>
            </a:r>
            <a:r>
              <a:rPr lang="en-US" b="1" dirty="0" err="1">
                <a:solidFill>
                  <a:schemeClr val="accent5"/>
                </a:solidFill>
              </a:rPr>
              <a:t>Jupyter</a:t>
            </a:r>
            <a:r>
              <a:rPr lang="en-US" b="1" dirty="0">
                <a:solidFill>
                  <a:schemeClr val="accent5"/>
                </a:solidFill>
              </a:rPr>
              <a:t> Notebook</a:t>
            </a:r>
            <a:r>
              <a:rPr lang="en-US" b="1" dirty="0"/>
              <a:t>, which we’ll look at shortly. Machine learning and data analysis are </a:t>
            </a:r>
            <a:r>
              <a:rPr lang="en-US" b="1" dirty="0" err="1"/>
              <a:t>funda</a:t>
            </a:r>
            <a:r>
              <a:rPr lang="en-US" b="1" dirty="0"/>
              <a:t>‐ mentally iterative processes, in which the data drives the analysis. It is essential for these processes to have tools that allow quick iteration and easy interaction. </a:t>
            </a:r>
          </a:p>
          <a:p>
            <a:pPr algn="just"/>
            <a:endParaRPr lang="en-US" b="1" dirty="0"/>
          </a:p>
        </p:txBody>
      </p:sp>
    </p:spTree>
    <p:extLst>
      <p:ext uri="{BB962C8B-B14F-4D97-AF65-F5344CB8AC3E}">
        <p14:creationId xmlns:p14="http://schemas.microsoft.com/office/powerpoint/2010/main" val="39630981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pPr algn="ctr"/>
            <a:r>
              <a:rPr lang="en-US" sz="3600" dirty="0" err="1"/>
              <a:t>sklearn</a:t>
            </a:r>
            <a:r>
              <a:rPr lang="en-US" sz="3600" dirty="0"/>
              <a:t> </a:t>
            </a:r>
          </a:p>
          <a:p>
            <a:pPr algn="ctr"/>
            <a:r>
              <a:rPr lang="en-US" sz="3600" dirty="0" err="1"/>
              <a:t>numpy</a:t>
            </a:r>
            <a:r>
              <a:rPr lang="en-US" sz="3600" dirty="0"/>
              <a:t> </a:t>
            </a:r>
          </a:p>
          <a:p>
            <a:pPr algn="ctr"/>
            <a:r>
              <a:rPr lang="en-US" sz="3600" dirty="0" err="1"/>
              <a:t>scipy</a:t>
            </a:r>
            <a:r>
              <a:rPr lang="en-US" sz="3600" dirty="0"/>
              <a:t> </a:t>
            </a:r>
          </a:p>
          <a:p>
            <a:pPr algn="ctr"/>
            <a:r>
              <a:rPr lang="en-US" sz="3600" dirty="0"/>
              <a:t>matplotlib </a:t>
            </a:r>
          </a:p>
          <a:p>
            <a:pPr algn="ctr"/>
            <a:r>
              <a:rPr lang="en-US" sz="3600" dirty="0"/>
              <a:t>pandas </a:t>
            </a:r>
          </a:p>
          <a:p>
            <a:endParaRPr lang="en-US" dirty="0"/>
          </a:p>
        </p:txBody>
      </p:sp>
      <p:sp>
        <p:nvSpPr>
          <p:cNvPr id="4" name="TextBox 3">
            <a:extLst>
              <a:ext uri="{FF2B5EF4-FFF2-40B4-BE49-F238E27FC236}">
                <a16:creationId xmlns:a16="http://schemas.microsoft.com/office/drawing/2014/main" id="{E7D65E99-EAB6-BB43-9892-E1A6652505DB}"/>
              </a:ext>
            </a:extLst>
          </p:cNvPr>
          <p:cNvSpPr txBox="1"/>
          <p:nvPr/>
        </p:nvSpPr>
        <p:spPr>
          <a:xfrm>
            <a:off x="3470409" y="533400"/>
            <a:ext cx="5251181" cy="769441"/>
          </a:xfrm>
          <a:prstGeom prst="rect">
            <a:avLst/>
          </a:prstGeom>
          <a:noFill/>
        </p:spPr>
        <p:txBody>
          <a:bodyPr wrap="none" rtlCol="0">
            <a:spAutoFit/>
          </a:bodyPr>
          <a:lstStyle/>
          <a:p>
            <a:pPr algn="ctr"/>
            <a:r>
              <a:rPr lang="en-US" sz="4400" b="1" dirty="0"/>
              <a:t>What you might need</a:t>
            </a:r>
          </a:p>
        </p:txBody>
      </p:sp>
    </p:spTree>
    <p:extLst>
      <p:ext uri="{BB962C8B-B14F-4D97-AF65-F5344CB8AC3E}">
        <p14:creationId xmlns:p14="http://schemas.microsoft.com/office/powerpoint/2010/main" val="3130111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838200" y="0"/>
            <a:ext cx="10515600" cy="1325563"/>
          </a:xfrm>
        </p:spPr>
        <p:txBody>
          <a:bodyPr/>
          <a:lstStyle/>
          <a:p>
            <a:pPr algn="ctr"/>
            <a:r>
              <a:rPr lang="en-US" b="1" dirty="0" err="1"/>
              <a:t>numpy</a:t>
            </a:r>
            <a:endParaRPr lang="en-US" b="1" dirty="0"/>
          </a:p>
        </p:txBody>
      </p:sp>
      <p:pic>
        <p:nvPicPr>
          <p:cNvPr id="5" name="Content Placeholder 4">
            <a:extLst>
              <a:ext uri="{FF2B5EF4-FFF2-40B4-BE49-F238E27FC236}">
                <a16:creationId xmlns:a16="http://schemas.microsoft.com/office/drawing/2014/main" id="{C7650128-D76E-584B-9E2E-CC60BA4E7720}"/>
              </a:ext>
            </a:extLst>
          </p:cNvPr>
          <p:cNvPicPr>
            <a:picLocks noGrp="1" noChangeAspect="1"/>
          </p:cNvPicPr>
          <p:nvPr>
            <p:ph idx="1"/>
          </p:nvPr>
        </p:nvPicPr>
        <p:blipFill>
          <a:blip r:embed="rId2"/>
          <a:stretch>
            <a:fillRect/>
          </a:stretch>
        </p:blipFill>
        <p:spPr>
          <a:xfrm>
            <a:off x="1155700" y="1338263"/>
            <a:ext cx="9096422" cy="3063081"/>
          </a:xfrm>
        </p:spPr>
      </p:pic>
      <p:pic>
        <p:nvPicPr>
          <p:cNvPr id="7" name="Picture 6">
            <a:extLst>
              <a:ext uri="{FF2B5EF4-FFF2-40B4-BE49-F238E27FC236}">
                <a16:creationId xmlns:a16="http://schemas.microsoft.com/office/drawing/2014/main" id="{EFB1544A-243D-8B46-A128-CAC2BC2EFCD2}"/>
              </a:ext>
            </a:extLst>
          </p:cNvPr>
          <p:cNvPicPr>
            <a:picLocks noChangeAspect="1"/>
          </p:cNvPicPr>
          <p:nvPr/>
        </p:nvPicPr>
        <p:blipFill>
          <a:blip r:embed="rId3"/>
          <a:stretch>
            <a:fillRect/>
          </a:stretch>
        </p:blipFill>
        <p:spPr>
          <a:xfrm>
            <a:off x="1155700" y="3835400"/>
            <a:ext cx="3606800" cy="2597150"/>
          </a:xfrm>
          <a:prstGeom prst="rect">
            <a:avLst/>
          </a:prstGeom>
        </p:spPr>
      </p:pic>
    </p:spTree>
    <p:extLst>
      <p:ext uri="{BB962C8B-B14F-4D97-AF65-F5344CB8AC3E}">
        <p14:creationId xmlns:p14="http://schemas.microsoft.com/office/powerpoint/2010/main" val="3531097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0AF1AE-B3E3-4D45-8B6C-2E95FD96420E}"/>
              </a:ext>
            </a:extLst>
          </p:cNvPr>
          <p:cNvPicPr>
            <a:picLocks noGrp="1" noChangeAspect="1"/>
          </p:cNvPicPr>
          <p:nvPr>
            <p:ph idx="1"/>
          </p:nvPr>
        </p:nvPicPr>
        <p:blipFill>
          <a:blip r:embed="rId2"/>
          <a:stretch>
            <a:fillRect/>
          </a:stretch>
        </p:blipFill>
        <p:spPr>
          <a:xfrm>
            <a:off x="28984" y="508000"/>
            <a:ext cx="12163016" cy="5295106"/>
          </a:xfrm>
        </p:spPr>
      </p:pic>
    </p:spTree>
    <p:extLst>
      <p:ext uri="{BB962C8B-B14F-4D97-AF65-F5344CB8AC3E}">
        <p14:creationId xmlns:p14="http://schemas.microsoft.com/office/powerpoint/2010/main" val="4394986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pPr algn="ctr"/>
            <a:r>
              <a:rPr lang="en-US" b="1" dirty="0"/>
              <a:t>pandas</a:t>
            </a:r>
          </a:p>
        </p:txBody>
      </p:sp>
      <p:pic>
        <p:nvPicPr>
          <p:cNvPr id="5" name="Content Placeholder 4">
            <a:extLst>
              <a:ext uri="{FF2B5EF4-FFF2-40B4-BE49-F238E27FC236}">
                <a16:creationId xmlns:a16="http://schemas.microsoft.com/office/drawing/2014/main" id="{88CD37B9-6FDC-6B43-9300-5514554FDD39}"/>
              </a:ext>
            </a:extLst>
          </p:cNvPr>
          <p:cNvPicPr>
            <a:picLocks noGrp="1" noChangeAspect="1"/>
          </p:cNvPicPr>
          <p:nvPr>
            <p:ph idx="1"/>
          </p:nvPr>
        </p:nvPicPr>
        <p:blipFill>
          <a:blip r:embed="rId2"/>
          <a:stretch>
            <a:fillRect/>
          </a:stretch>
        </p:blipFill>
        <p:spPr>
          <a:xfrm>
            <a:off x="0" y="1954908"/>
            <a:ext cx="8039534" cy="3836292"/>
          </a:xfrm>
        </p:spPr>
      </p:pic>
      <p:pic>
        <p:nvPicPr>
          <p:cNvPr id="7" name="Picture 6">
            <a:extLst>
              <a:ext uri="{FF2B5EF4-FFF2-40B4-BE49-F238E27FC236}">
                <a16:creationId xmlns:a16="http://schemas.microsoft.com/office/drawing/2014/main" id="{774DEC7E-3FE7-F14B-BB2B-60F7252BCAAD}"/>
              </a:ext>
            </a:extLst>
          </p:cNvPr>
          <p:cNvPicPr>
            <a:picLocks noChangeAspect="1"/>
          </p:cNvPicPr>
          <p:nvPr/>
        </p:nvPicPr>
        <p:blipFill>
          <a:blip r:embed="rId3"/>
          <a:stretch>
            <a:fillRect/>
          </a:stretch>
        </p:blipFill>
        <p:spPr>
          <a:xfrm>
            <a:off x="7492999" y="1954908"/>
            <a:ext cx="4699001" cy="3959251"/>
          </a:xfrm>
          <a:prstGeom prst="rect">
            <a:avLst/>
          </a:prstGeom>
        </p:spPr>
      </p:pic>
    </p:spTree>
    <p:extLst>
      <p:ext uri="{BB962C8B-B14F-4D97-AF65-F5344CB8AC3E}">
        <p14:creationId xmlns:p14="http://schemas.microsoft.com/office/powerpoint/2010/main" val="30930701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774700" y="285353"/>
            <a:ext cx="10515600" cy="1325563"/>
          </a:xfrm>
        </p:spPr>
        <p:txBody>
          <a:bodyPr/>
          <a:lstStyle/>
          <a:p>
            <a:pPr algn="ctr"/>
            <a:r>
              <a:rPr lang="en-US" b="1" dirty="0"/>
              <a:t>matplotlib</a:t>
            </a:r>
          </a:p>
        </p:txBody>
      </p:sp>
      <p:pic>
        <p:nvPicPr>
          <p:cNvPr id="5" name="Content Placeholder 4">
            <a:extLst>
              <a:ext uri="{FF2B5EF4-FFF2-40B4-BE49-F238E27FC236}">
                <a16:creationId xmlns:a16="http://schemas.microsoft.com/office/drawing/2014/main" id="{762C027E-534F-E64F-A28C-E4344276B41C}"/>
              </a:ext>
            </a:extLst>
          </p:cNvPr>
          <p:cNvPicPr>
            <a:picLocks noGrp="1" noChangeAspect="1"/>
          </p:cNvPicPr>
          <p:nvPr>
            <p:ph idx="1"/>
          </p:nvPr>
        </p:nvPicPr>
        <p:blipFill>
          <a:blip r:embed="rId2"/>
          <a:stretch>
            <a:fillRect/>
          </a:stretch>
        </p:blipFill>
        <p:spPr>
          <a:xfrm>
            <a:off x="0" y="2184400"/>
            <a:ext cx="7810500" cy="3175000"/>
          </a:xfrm>
        </p:spPr>
      </p:pic>
      <p:pic>
        <p:nvPicPr>
          <p:cNvPr id="7" name="Picture 6">
            <a:extLst>
              <a:ext uri="{FF2B5EF4-FFF2-40B4-BE49-F238E27FC236}">
                <a16:creationId xmlns:a16="http://schemas.microsoft.com/office/drawing/2014/main" id="{5AF0BA66-2EC7-0544-8592-2FF7EE48FB67}"/>
              </a:ext>
            </a:extLst>
          </p:cNvPr>
          <p:cNvPicPr>
            <a:picLocks noChangeAspect="1"/>
          </p:cNvPicPr>
          <p:nvPr/>
        </p:nvPicPr>
        <p:blipFill>
          <a:blip r:embed="rId3"/>
          <a:stretch>
            <a:fillRect/>
          </a:stretch>
        </p:blipFill>
        <p:spPr>
          <a:xfrm>
            <a:off x="7664120" y="2184400"/>
            <a:ext cx="4527880" cy="3276600"/>
          </a:xfrm>
          <a:prstGeom prst="rect">
            <a:avLst/>
          </a:prstGeom>
        </p:spPr>
      </p:pic>
    </p:spTree>
    <p:extLst>
      <p:ext uri="{BB962C8B-B14F-4D97-AF65-F5344CB8AC3E}">
        <p14:creationId xmlns:p14="http://schemas.microsoft.com/office/powerpoint/2010/main" val="35877092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60868" y="521242"/>
            <a:ext cx="9905998" cy="3651924"/>
          </a:xfrm>
        </p:spPr>
        <p:txBody>
          <a:bodyPr>
            <a:noAutofit/>
          </a:bodyPr>
          <a:lstStyle/>
          <a:p>
            <a:pPr algn="ctr"/>
            <a:r>
              <a:rPr lang="en-US" sz="6000" b="1" dirty="0">
                <a:solidFill>
                  <a:schemeClr val="bg1"/>
                </a:solidFill>
              </a:rPr>
              <a:t>Text retrieval </a:t>
            </a:r>
            <a:br>
              <a:rPr lang="en-US" sz="6000" b="1" dirty="0">
                <a:solidFill>
                  <a:schemeClr val="bg1"/>
                </a:solidFill>
              </a:rPr>
            </a:br>
            <a:br>
              <a:rPr lang="en-US" sz="6000" b="1" dirty="0">
                <a:solidFill>
                  <a:schemeClr val="bg1"/>
                </a:solidFill>
              </a:rPr>
            </a:br>
            <a:r>
              <a:rPr lang="ja-JP" altLang="en-US" sz="6000" b="1">
                <a:solidFill>
                  <a:schemeClr val="bg1"/>
                </a:solidFill>
              </a:rPr>
              <a:t>文本检索</a:t>
            </a:r>
            <a:endParaRPr lang="en-US" sz="6000" b="1" dirty="0">
              <a:solidFill>
                <a:schemeClr val="bg1"/>
              </a:solidFill>
            </a:endParaRPr>
          </a:p>
        </p:txBody>
      </p:sp>
    </p:spTree>
    <p:extLst>
      <p:ext uri="{BB962C8B-B14F-4D97-AF65-F5344CB8AC3E}">
        <p14:creationId xmlns:p14="http://schemas.microsoft.com/office/powerpoint/2010/main" val="1261436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41412" y="110518"/>
            <a:ext cx="9905998" cy="1478570"/>
          </a:xfrm>
        </p:spPr>
        <p:txBody>
          <a:bodyPr/>
          <a:lstStyle/>
          <a:p>
            <a:pPr algn="ctr"/>
            <a:r>
              <a:rPr lang="en-US" b="1" dirty="0">
                <a:solidFill>
                  <a:schemeClr val="bg1"/>
                </a:solidFill>
              </a:rPr>
              <a:t>Why</a:t>
            </a: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41412" y="1589088"/>
            <a:ext cx="9905999" cy="3541714"/>
          </a:xfrm>
        </p:spPr>
        <p:txBody>
          <a:bodyPr>
            <a:normAutofit fontScale="92500"/>
          </a:bodyPr>
          <a:lstStyle/>
          <a:p>
            <a:r>
              <a:rPr lang="en-US" sz="3200" b="1" dirty="0">
                <a:solidFill>
                  <a:schemeClr val="bg1"/>
                </a:solidFill>
              </a:rPr>
              <a:t>Text (natural language) is the most natural way of encoding human knowledge. </a:t>
            </a:r>
            <a:r>
              <a:rPr lang="zh-CN" altLang="en-US" sz="3200" b="1" dirty="0">
                <a:solidFill>
                  <a:schemeClr val="bg1"/>
                </a:solidFill>
              </a:rPr>
              <a:t>（</a:t>
            </a:r>
            <a:r>
              <a:rPr lang="ja-JP" altLang="en-US" sz="3200" b="1">
                <a:solidFill>
                  <a:schemeClr val="bg1"/>
                </a:solidFill>
              </a:rPr>
              <a:t>自然</a:t>
            </a:r>
            <a:r>
              <a:rPr lang="zh-CN" altLang="en-US" sz="3200" b="1" dirty="0">
                <a:solidFill>
                  <a:schemeClr val="bg1"/>
                </a:solidFill>
              </a:rPr>
              <a:t>）</a:t>
            </a:r>
            <a:endParaRPr lang="en-US" sz="3200" b="1" dirty="0">
              <a:solidFill>
                <a:schemeClr val="bg1"/>
              </a:solidFill>
            </a:endParaRPr>
          </a:p>
          <a:p>
            <a:r>
              <a:rPr lang="en-US" sz="3200" b="1" dirty="0">
                <a:solidFill>
                  <a:schemeClr val="bg1"/>
                </a:solidFill>
              </a:rPr>
              <a:t>Text is by far the most common type of information encountered by people. </a:t>
            </a:r>
            <a:r>
              <a:rPr lang="zh-CN" altLang="en-US" sz="3200" b="1" dirty="0">
                <a:solidFill>
                  <a:schemeClr val="bg1"/>
                </a:solidFill>
              </a:rPr>
              <a:t>（</a:t>
            </a:r>
            <a:r>
              <a:rPr lang="ja-JP" altLang="en-US" sz="3200" b="1">
                <a:solidFill>
                  <a:schemeClr val="bg1"/>
                </a:solidFill>
              </a:rPr>
              <a:t>常见</a:t>
            </a:r>
            <a:r>
              <a:rPr lang="zh-CN" altLang="en-US" sz="3200" b="1" dirty="0">
                <a:solidFill>
                  <a:schemeClr val="bg1"/>
                </a:solidFill>
              </a:rPr>
              <a:t>）</a:t>
            </a:r>
            <a:endParaRPr lang="en-US" sz="3200" b="1" dirty="0">
              <a:solidFill>
                <a:schemeClr val="bg1"/>
              </a:solidFill>
            </a:endParaRPr>
          </a:p>
          <a:p>
            <a:r>
              <a:rPr lang="en-US" sz="3200" b="1" dirty="0">
                <a:solidFill>
                  <a:schemeClr val="bg1"/>
                </a:solidFill>
              </a:rPr>
              <a:t>Text is the most expressive form of information </a:t>
            </a:r>
            <a:r>
              <a:rPr lang="zh-CN" altLang="en-US" sz="3200" b="1" dirty="0">
                <a:solidFill>
                  <a:schemeClr val="bg1"/>
                </a:solidFill>
              </a:rPr>
              <a:t>（</a:t>
            </a:r>
            <a:r>
              <a:rPr lang="ja-JP" altLang="en-US" sz="3200" b="1">
                <a:solidFill>
                  <a:schemeClr val="bg1"/>
                </a:solidFill>
              </a:rPr>
              <a:t>直观</a:t>
            </a:r>
            <a:r>
              <a:rPr lang="zh-CN" altLang="en-US" sz="3200" b="1" dirty="0">
                <a:solidFill>
                  <a:schemeClr val="bg1"/>
                </a:solidFill>
              </a:rPr>
              <a:t>）</a:t>
            </a:r>
            <a:endParaRPr lang="en-US" sz="3200" b="1" dirty="0">
              <a:solidFill>
                <a:schemeClr val="bg1"/>
              </a:solidFill>
            </a:endParaRPr>
          </a:p>
          <a:p>
            <a:endParaRPr lang="en-US" sz="3200" b="1" dirty="0">
              <a:solidFill>
                <a:schemeClr val="bg1"/>
              </a:solidFill>
            </a:endParaRPr>
          </a:p>
          <a:p>
            <a:endParaRPr lang="en-US" dirty="0"/>
          </a:p>
        </p:txBody>
      </p:sp>
    </p:spTree>
    <p:extLst>
      <p:ext uri="{BB962C8B-B14F-4D97-AF65-F5344CB8AC3E}">
        <p14:creationId xmlns:p14="http://schemas.microsoft.com/office/powerpoint/2010/main" val="38685802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CBA260-DEBF-D94F-8F93-9D6E5F210A7C}"/>
              </a:ext>
            </a:extLst>
          </p:cNvPr>
          <p:cNvSpPr txBox="1"/>
          <p:nvPr/>
        </p:nvSpPr>
        <p:spPr>
          <a:xfrm>
            <a:off x="1421801" y="1515649"/>
            <a:ext cx="9425337" cy="1015663"/>
          </a:xfrm>
          <a:prstGeom prst="rect">
            <a:avLst/>
          </a:prstGeom>
          <a:noFill/>
        </p:spPr>
        <p:txBody>
          <a:bodyPr wrap="none" rtlCol="0">
            <a:spAutoFit/>
          </a:bodyPr>
          <a:lstStyle/>
          <a:p>
            <a:pPr algn="ctr"/>
            <a:r>
              <a:rPr lang="en-US" sz="6000" b="1" dirty="0">
                <a:solidFill>
                  <a:schemeClr val="bg1"/>
                </a:solidFill>
              </a:rPr>
              <a:t>Vector Space Retrieval Model</a:t>
            </a:r>
          </a:p>
        </p:txBody>
      </p:sp>
    </p:spTree>
    <p:extLst>
      <p:ext uri="{BB962C8B-B14F-4D97-AF65-F5344CB8AC3E}">
        <p14:creationId xmlns:p14="http://schemas.microsoft.com/office/powerpoint/2010/main" val="32555359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41412" y="306284"/>
            <a:ext cx="9905998" cy="1478570"/>
          </a:xfrm>
        </p:spPr>
        <p:txBody>
          <a:bodyPr/>
          <a:lstStyle/>
          <a:p>
            <a:pPr algn="ctr"/>
            <a:r>
              <a:rPr lang="en-US" b="1" dirty="0">
                <a:solidFill>
                  <a:schemeClr val="bg1"/>
                </a:solidFill>
              </a:rPr>
              <a:t>Bit Vector Representation </a:t>
            </a:r>
            <a:br>
              <a:rPr lang="en-US" dirty="0"/>
            </a:br>
            <a:endParaRPr lang="en-US" dirty="0"/>
          </a:p>
        </p:txBody>
      </p:sp>
      <p:pic>
        <p:nvPicPr>
          <p:cNvPr id="5" name="Content Placeholder 4">
            <a:extLst>
              <a:ext uri="{FF2B5EF4-FFF2-40B4-BE49-F238E27FC236}">
                <a16:creationId xmlns:a16="http://schemas.microsoft.com/office/drawing/2014/main" id="{DAECFD24-0F3B-A246-941F-05AEFDC3CE7A}"/>
              </a:ext>
            </a:extLst>
          </p:cNvPr>
          <p:cNvPicPr>
            <a:picLocks noGrp="1" noChangeAspect="1"/>
          </p:cNvPicPr>
          <p:nvPr>
            <p:ph idx="1"/>
          </p:nvPr>
        </p:nvPicPr>
        <p:blipFill>
          <a:blip r:embed="rId2"/>
          <a:stretch>
            <a:fillRect/>
          </a:stretch>
        </p:blipFill>
        <p:spPr>
          <a:xfrm>
            <a:off x="1684103" y="1194110"/>
            <a:ext cx="8820615" cy="4651344"/>
          </a:xfrm>
        </p:spPr>
      </p:pic>
      <p:sp>
        <p:nvSpPr>
          <p:cNvPr id="6" name="TextBox 5">
            <a:extLst>
              <a:ext uri="{FF2B5EF4-FFF2-40B4-BE49-F238E27FC236}">
                <a16:creationId xmlns:a16="http://schemas.microsoft.com/office/drawing/2014/main" id="{31A8D569-9576-B74F-917F-7E113499547B}"/>
              </a:ext>
            </a:extLst>
          </p:cNvPr>
          <p:cNvSpPr txBox="1"/>
          <p:nvPr/>
        </p:nvSpPr>
        <p:spPr>
          <a:xfrm>
            <a:off x="6954163" y="5932447"/>
            <a:ext cx="7465382" cy="369332"/>
          </a:xfrm>
          <a:prstGeom prst="rect">
            <a:avLst/>
          </a:prstGeom>
          <a:noFill/>
        </p:spPr>
        <p:txBody>
          <a:bodyPr wrap="square" rtlCol="0">
            <a:spAutoFit/>
          </a:bodyPr>
          <a:lstStyle/>
          <a:p>
            <a:r>
              <a:rPr lang="en-US" altLang="zh-CN" dirty="0"/>
              <a:t>1:</a:t>
            </a:r>
            <a:r>
              <a:rPr lang="zh-CN" altLang="en-US" dirty="0"/>
              <a:t> </a:t>
            </a:r>
            <a:r>
              <a:rPr lang="ja-JP" altLang="en-US"/>
              <a:t>关键字存在</a:t>
            </a:r>
            <a:r>
              <a:rPr lang="zh-CN" altLang="en-US" dirty="0"/>
              <a:t>       </a:t>
            </a:r>
            <a:r>
              <a:rPr lang="en-US" altLang="zh-CN" dirty="0"/>
              <a:t>0: </a:t>
            </a:r>
            <a:r>
              <a:rPr lang="ja-JP" altLang="en-US"/>
              <a:t>关键字不存在</a:t>
            </a:r>
            <a:endParaRPr lang="en-US" dirty="0"/>
          </a:p>
        </p:txBody>
      </p:sp>
    </p:spTree>
    <p:extLst>
      <p:ext uri="{BB962C8B-B14F-4D97-AF65-F5344CB8AC3E}">
        <p14:creationId xmlns:p14="http://schemas.microsoft.com/office/powerpoint/2010/main" val="2445497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4278D2-ABB7-2045-88D3-2F9DD13BEFF9}"/>
              </a:ext>
            </a:extLst>
          </p:cNvPr>
          <p:cNvPicPr>
            <a:picLocks noChangeAspect="1"/>
          </p:cNvPicPr>
          <p:nvPr/>
        </p:nvPicPr>
        <p:blipFill>
          <a:blip r:embed="rId2"/>
          <a:stretch>
            <a:fillRect/>
          </a:stretch>
        </p:blipFill>
        <p:spPr>
          <a:xfrm>
            <a:off x="0" y="0"/>
            <a:ext cx="12192000" cy="5892800"/>
          </a:xfrm>
          <a:prstGeom prst="rect">
            <a:avLst/>
          </a:prstGeom>
        </p:spPr>
      </p:pic>
    </p:spTree>
    <p:extLst>
      <p:ext uri="{BB962C8B-B14F-4D97-AF65-F5344CB8AC3E}">
        <p14:creationId xmlns:p14="http://schemas.microsoft.com/office/powerpoint/2010/main" val="3373382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30262" y="183621"/>
            <a:ext cx="9905998" cy="1478570"/>
          </a:xfrm>
        </p:spPr>
        <p:txBody>
          <a:bodyPr/>
          <a:lstStyle/>
          <a:p>
            <a:pPr algn="ctr"/>
            <a:r>
              <a:rPr lang="zh-CN" altLang="en-US" dirty="0">
                <a:solidFill>
                  <a:schemeClr val="bg1"/>
                </a:solidFill>
              </a:rPr>
              <a:t>    </a:t>
            </a:r>
            <a:r>
              <a:rPr lang="ja-JP" altLang="en-US" b="1">
                <a:solidFill>
                  <a:schemeClr val="bg1"/>
                </a:solidFill>
              </a:rPr>
              <a:t>出现的问题</a:t>
            </a:r>
            <a:r>
              <a:rPr lang="zh-CN" altLang="en-US" b="1" dirty="0">
                <a:solidFill>
                  <a:schemeClr val="bg1"/>
                </a:solidFill>
              </a:rPr>
              <a:t>：</a:t>
            </a:r>
            <a:r>
              <a:rPr lang="en-US" altLang="zh-CN" b="1" dirty="0">
                <a:solidFill>
                  <a:schemeClr val="bg1"/>
                </a:solidFill>
              </a:rPr>
              <a:t>d2==d3==d4</a:t>
            </a:r>
            <a:endParaRPr lang="en-US" b="1" dirty="0">
              <a:solidFill>
                <a:schemeClr val="bg1"/>
              </a:solidFill>
            </a:endParaRPr>
          </a:p>
        </p:txBody>
      </p:sp>
      <p:pic>
        <p:nvPicPr>
          <p:cNvPr id="5" name="Content Placeholder 4">
            <a:extLst>
              <a:ext uri="{FF2B5EF4-FFF2-40B4-BE49-F238E27FC236}">
                <a16:creationId xmlns:a16="http://schemas.microsoft.com/office/drawing/2014/main" id="{F97D3D5D-0882-134A-ACD3-1F9481750F55}"/>
              </a:ext>
            </a:extLst>
          </p:cNvPr>
          <p:cNvPicPr>
            <a:picLocks noGrp="1" noChangeAspect="1"/>
          </p:cNvPicPr>
          <p:nvPr>
            <p:ph idx="1"/>
          </p:nvPr>
        </p:nvPicPr>
        <p:blipFill>
          <a:blip r:embed="rId2"/>
          <a:stretch>
            <a:fillRect/>
          </a:stretch>
        </p:blipFill>
        <p:spPr>
          <a:xfrm>
            <a:off x="2242332" y="1680852"/>
            <a:ext cx="7681858" cy="4116924"/>
          </a:xfrm>
        </p:spPr>
      </p:pic>
    </p:spTree>
    <p:extLst>
      <p:ext uri="{BB962C8B-B14F-4D97-AF65-F5344CB8AC3E}">
        <p14:creationId xmlns:p14="http://schemas.microsoft.com/office/powerpoint/2010/main" val="30648976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41412" y="250527"/>
            <a:ext cx="9905998" cy="1478570"/>
          </a:xfrm>
        </p:spPr>
        <p:txBody>
          <a:bodyPr/>
          <a:lstStyle/>
          <a:p>
            <a:pPr algn="ctr"/>
            <a:r>
              <a:rPr lang="ja-JP" altLang="en-US" b="1">
                <a:solidFill>
                  <a:schemeClr val="bg1"/>
                </a:solidFill>
              </a:rPr>
              <a:t>加入关键词出现的频率</a:t>
            </a:r>
            <a:endParaRPr lang="en-US" b="1" dirty="0">
              <a:solidFill>
                <a:schemeClr val="bg1"/>
              </a:solidFill>
            </a:endParaRPr>
          </a:p>
        </p:txBody>
      </p:sp>
      <p:pic>
        <p:nvPicPr>
          <p:cNvPr id="5" name="Content Placeholder 4">
            <a:extLst>
              <a:ext uri="{FF2B5EF4-FFF2-40B4-BE49-F238E27FC236}">
                <a16:creationId xmlns:a16="http://schemas.microsoft.com/office/drawing/2014/main" id="{5D43C192-D78A-7D4E-87AF-77FC77A654D3}"/>
              </a:ext>
            </a:extLst>
          </p:cNvPr>
          <p:cNvPicPr>
            <a:picLocks noGrp="1" noChangeAspect="1"/>
          </p:cNvPicPr>
          <p:nvPr>
            <p:ph idx="1"/>
          </p:nvPr>
        </p:nvPicPr>
        <p:blipFill>
          <a:blip r:embed="rId2"/>
          <a:stretch>
            <a:fillRect/>
          </a:stretch>
        </p:blipFill>
        <p:spPr>
          <a:xfrm>
            <a:off x="1666062" y="1291117"/>
            <a:ext cx="8876577" cy="5363735"/>
          </a:xfrm>
        </p:spPr>
      </p:pic>
    </p:spTree>
    <p:extLst>
      <p:ext uri="{BB962C8B-B14F-4D97-AF65-F5344CB8AC3E}">
        <p14:creationId xmlns:p14="http://schemas.microsoft.com/office/powerpoint/2010/main" val="9641573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561172" y="-78059"/>
            <a:ext cx="9905998" cy="1478570"/>
          </a:xfrm>
        </p:spPr>
        <p:txBody>
          <a:bodyPr/>
          <a:lstStyle/>
          <a:p>
            <a:pPr algn="ctr"/>
            <a:r>
              <a:rPr lang="zh-CN" altLang="en-US" dirty="0">
                <a:solidFill>
                  <a:schemeClr val="bg1"/>
                </a:solidFill>
              </a:rPr>
              <a:t> </a:t>
            </a:r>
            <a:r>
              <a:rPr lang="ja-JP" altLang="en-US" b="1">
                <a:solidFill>
                  <a:schemeClr val="bg1"/>
                </a:solidFill>
              </a:rPr>
              <a:t>出现的问题</a:t>
            </a:r>
            <a:r>
              <a:rPr lang="zh-CN" altLang="en-US" b="1" dirty="0">
                <a:solidFill>
                  <a:schemeClr val="bg1"/>
                </a:solidFill>
              </a:rPr>
              <a:t>：</a:t>
            </a:r>
            <a:r>
              <a:rPr lang="en-US" altLang="zh-CN" b="1" dirty="0">
                <a:solidFill>
                  <a:schemeClr val="bg1"/>
                </a:solidFill>
              </a:rPr>
              <a:t>d2==d3</a:t>
            </a:r>
            <a:endParaRPr lang="en-US" b="1" dirty="0"/>
          </a:p>
        </p:txBody>
      </p:sp>
      <p:pic>
        <p:nvPicPr>
          <p:cNvPr id="5" name="Content Placeholder 4">
            <a:extLst>
              <a:ext uri="{FF2B5EF4-FFF2-40B4-BE49-F238E27FC236}">
                <a16:creationId xmlns:a16="http://schemas.microsoft.com/office/drawing/2014/main" id="{07C9B6E8-8C9E-6348-A944-40B9C0600ED4}"/>
              </a:ext>
            </a:extLst>
          </p:cNvPr>
          <p:cNvPicPr>
            <a:picLocks noGrp="1" noChangeAspect="1"/>
          </p:cNvPicPr>
          <p:nvPr>
            <p:ph idx="1"/>
          </p:nvPr>
        </p:nvPicPr>
        <p:blipFill>
          <a:blip r:embed="rId2"/>
          <a:stretch>
            <a:fillRect/>
          </a:stretch>
        </p:blipFill>
        <p:spPr>
          <a:xfrm>
            <a:off x="1973766" y="1252422"/>
            <a:ext cx="8396868" cy="5468294"/>
          </a:xfrm>
        </p:spPr>
      </p:pic>
    </p:spTree>
    <p:extLst>
      <p:ext uri="{BB962C8B-B14F-4D97-AF65-F5344CB8AC3E}">
        <p14:creationId xmlns:p14="http://schemas.microsoft.com/office/powerpoint/2010/main" val="27625511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769434" y="618518"/>
            <a:ext cx="10277977" cy="1478570"/>
          </a:xfrm>
        </p:spPr>
        <p:txBody>
          <a:bodyPr/>
          <a:lstStyle/>
          <a:p>
            <a:r>
              <a:rPr lang="ja-JP" altLang="en-US" b="1">
                <a:solidFill>
                  <a:schemeClr val="bg1"/>
                </a:solidFill>
              </a:rPr>
              <a:t>加入</a:t>
            </a:r>
            <a:r>
              <a:rPr lang="en-US" altLang="ja-JP" b="1" dirty="0" err="1">
                <a:solidFill>
                  <a:schemeClr val="bg1"/>
                </a:solidFill>
              </a:rPr>
              <a:t>idf</a:t>
            </a:r>
            <a:r>
              <a:rPr lang="zh-CN" altLang="en-US" b="1" dirty="0">
                <a:solidFill>
                  <a:schemeClr val="bg1"/>
                </a:solidFill>
              </a:rPr>
              <a:t> ：（</a:t>
            </a:r>
            <a:r>
              <a:rPr lang="en-US" b="1" dirty="0">
                <a:solidFill>
                  <a:schemeClr val="bg1"/>
                </a:solidFill>
              </a:rPr>
              <a:t>inverse document frequency </a:t>
            </a:r>
            <a:r>
              <a:rPr lang="zh-CN" altLang="en-US" b="1" dirty="0">
                <a:solidFill>
                  <a:schemeClr val="bg1"/>
                </a:solidFill>
              </a:rPr>
              <a:t>）</a:t>
            </a:r>
            <a:endParaRPr lang="en-US" b="1" dirty="0">
              <a:solidFill>
                <a:schemeClr val="bg1"/>
              </a:solidFill>
            </a:endParaRPr>
          </a:p>
        </p:txBody>
      </p:sp>
      <p:pic>
        <p:nvPicPr>
          <p:cNvPr id="5" name="Content Placeholder 4">
            <a:extLst>
              <a:ext uri="{FF2B5EF4-FFF2-40B4-BE49-F238E27FC236}">
                <a16:creationId xmlns:a16="http://schemas.microsoft.com/office/drawing/2014/main" id="{C9A7FDB3-38F1-234B-9459-2E7EEA53A550}"/>
              </a:ext>
            </a:extLst>
          </p:cNvPr>
          <p:cNvPicPr>
            <a:picLocks noGrp="1" noChangeAspect="1"/>
          </p:cNvPicPr>
          <p:nvPr>
            <p:ph idx="1"/>
          </p:nvPr>
        </p:nvPicPr>
        <p:blipFill>
          <a:blip r:embed="rId2"/>
          <a:stretch>
            <a:fillRect/>
          </a:stretch>
        </p:blipFill>
        <p:spPr>
          <a:xfrm>
            <a:off x="769435" y="2397513"/>
            <a:ext cx="4330390" cy="2288106"/>
          </a:xfrm>
        </p:spPr>
      </p:pic>
      <p:sp>
        <p:nvSpPr>
          <p:cNvPr id="6" name="TextBox 5">
            <a:extLst>
              <a:ext uri="{FF2B5EF4-FFF2-40B4-BE49-F238E27FC236}">
                <a16:creationId xmlns:a16="http://schemas.microsoft.com/office/drawing/2014/main" id="{DDA61C8B-5A61-9744-8E04-2B0A7ABA8C89}"/>
              </a:ext>
            </a:extLst>
          </p:cNvPr>
          <p:cNvSpPr txBox="1"/>
          <p:nvPr/>
        </p:nvSpPr>
        <p:spPr>
          <a:xfrm>
            <a:off x="5099824" y="2999992"/>
            <a:ext cx="7092176" cy="1323439"/>
          </a:xfrm>
          <a:prstGeom prst="rect">
            <a:avLst/>
          </a:prstGeom>
          <a:noFill/>
        </p:spPr>
        <p:txBody>
          <a:bodyPr wrap="square" rtlCol="0">
            <a:spAutoFit/>
          </a:bodyPr>
          <a:lstStyle/>
          <a:p>
            <a:r>
              <a:rPr lang="en-US" sz="4000" b="1" dirty="0">
                <a:solidFill>
                  <a:schemeClr val="bg1"/>
                </a:solidFill>
              </a:rPr>
              <a:t>M : </a:t>
            </a:r>
            <a:r>
              <a:rPr lang="ja-JP" altLang="en-US" sz="4000" b="1">
                <a:solidFill>
                  <a:schemeClr val="bg1"/>
                </a:solidFill>
              </a:rPr>
              <a:t>所有文件的数量</a:t>
            </a:r>
            <a:endParaRPr lang="en-US" altLang="ja-JP" sz="4000" b="1" dirty="0">
              <a:solidFill>
                <a:schemeClr val="bg1"/>
              </a:solidFill>
            </a:endParaRPr>
          </a:p>
          <a:p>
            <a:r>
              <a:rPr lang="en-US" sz="4000" b="1" dirty="0" err="1">
                <a:solidFill>
                  <a:schemeClr val="bg1"/>
                </a:solidFill>
              </a:rPr>
              <a:t>df</a:t>
            </a:r>
            <a:r>
              <a:rPr lang="en-US" sz="4000" b="1" dirty="0">
                <a:solidFill>
                  <a:schemeClr val="bg1"/>
                </a:solidFill>
              </a:rPr>
              <a:t>(.) : </a:t>
            </a:r>
            <a:r>
              <a:rPr lang="ja-JP" altLang="en-US" sz="4000" b="1">
                <a:solidFill>
                  <a:schemeClr val="bg1"/>
                </a:solidFill>
              </a:rPr>
              <a:t>存在关键字的文档数量</a:t>
            </a:r>
            <a:endParaRPr lang="en-US" sz="4000" b="1" dirty="0">
              <a:solidFill>
                <a:schemeClr val="bg1"/>
              </a:solidFill>
            </a:endParaRPr>
          </a:p>
        </p:txBody>
      </p:sp>
    </p:spTree>
    <p:extLst>
      <p:ext uri="{BB962C8B-B14F-4D97-AF65-F5344CB8AC3E}">
        <p14:creationId xmlns:p14="http://schemas.microsoft.com/office/powerpoint/2010/main" val="16398160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297529" y="788677"/>
            <a:ext cx="9905999" cy="3541714"/>
          </a:xfrm>
        </p:spPr>
        <p:txBody>
          <a:bodyPr>
            <a:normAutofit lnSpcReduction="10000"/>
          </a:bodyPr>
          <a:lstStyle/>
          <a:p>
            <a:r>
              <a:rPr lang="en-US" sz="3600" b="1" dirty="0">
                <a:solidFill>
                  <a:schemeClr val="bg1"/>
                </a:solidFill>
              </a:rPr>
              <a:t>Penalize common words which generally have a low IDF and reward informative words that have a higher IDF </a:t>
            </a:r>
          </a:p>
          <a:p>
            <a:endParaRPr lang="en-US" sz="3600" b="1" dirty="0">
              <a:solidFill>
                <a:schemeClr val="bg1"/>
              </a:solidFill>
            </a:endParaRPr>
          </a:p>
          <a:p>
            <a:r>
              <a:rPr lang="ja-JP" altLang="en-US" sz="3600" b="1">
                <a:solidFill>
                  <a:schemeClr val="bg1"/>
                </a:solidFill>
              </a:rPr>
              <a:t>惩罚</a:t>
            </a:r>
            <a:r>
              <a:rPr lang="en-US" altLang="ja-JP" sz="3600" b="1" dirty="0">
                <a:solidFill>
                  <a:schemeClr val="bg1"/>
                </a:solidFill>
              </a:rPr>
              <a:t>IDF</a:t>
            </a:r>
            <a:r>
              <a:rPr lang="ja-JP" altLang="en-US" sz="3600" b="1">
                <a:solidFill>
                  <a:schemeClr val="bg1"/>
                </a:solidFill>
              </a:rPr>
              <a:t>值低的字</a:t>
            </a:r>
            <a:r>
              <a:rPr lang="zh-CN" altLang="en-US" sz="3600" b="1" dirty="0">
                <a:solidFill>
                  <a:schemeClr val="bg1"/>
                </a:solidFill>
              </a:rPr>
              <a:t>，</a:t>
            </a:r>
            <a:r>
              <a:rPr lang="ja-JP" altLang="en-US" sz="3600" b="1">
                <a:solidFill>
                  <a:schemeClr val="bg1"/>
                </a:solidFill>
              </a:rPr>
              <a:t>奖励</a:t>
            </a:r>
            <a:r>
              <a:rPr lang="en-US" altLang="ja-JP" sz="3600" b="1" dirty="0">
                <a:solidFill>
                  <a:schemeClr val="bg1"/>
                </a:solidFill>
              </a:rPr>
              <a:t>IDF</a:t>
            </a:r>
            <a:r>
              <a:rPr lang="ja-JP" altLang="en-US" sz="3600" b="1">
                <a:solidFill>
                  <a:schemeClr val="bg1"/>
                </a:solidFill>
              </a:rPr>
              <a:t>值高的字</a:t>
            </a:r>
            <a:endParaRPr lang="en-US" sz="3600" b="1" dirty="0">
              <a:solidFill>
                <a:schemeClr val="bg1"/>
              </a:solidFill>
            </a:endParaRPr>
          </a:p>
          <a:p>
            <a:endParaRPr lang="en-US" dirty="0"/>
          </a:p>
        </p:txBody>
      </p:sp>
    </p:spTree>
    <p:extLst>
      <p:ext uri="{BB962C8B-B14F-4D97-AF65-F5344CB8AC3E}">
        <p14:creationId xmlns:p14="http://schemas.microsoft.com/office/powerpoint/2010/main" val="5768996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FBFFA2D-6729-0D42-8A0B-E93F5A904322}"/>
              </a:ext>
            </a:extLst>
          </p:cNvPr>
          <p:cNvPicPr>
            <a:picLocks noGrp="1" noChangeAspect="1"/>
          </p:cNvPicPr>
          <p:nvPr>
            <p:ph idx="1"/>
          </p:nvPr>
        </p:nvPicPr>
        <p:blipFill>
          <a:blip r:embed="rId3"/>
          <a:stretch>
            <a:fillRect/>
          </a:stretch>
        </p:blipFill>
        <p:spPr>
          <a:xfrm>
            <a:off x="0" y="410547"/>
            <a:ext cx="12192000" cy="5113176"/>
          </a:xfrm>
        </p:spPr>
      </p:pic>
    </p:spTree>
    <p:extLst>
      <p:ext uri="{BB962C8B-B14F-4D97-AF65-F5344CB8AC3E}">
        <p14:creationId xmlns:p14="http://schemas.microsoft.com/office/powerpoint/2010/main" val="40171514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4B8850-A74F-C248-AE72-0CD57F1CAD91}"/>
              </a:ext>
            </a:extLst>
          </p:cNvPr>
          <p:cNvPicPr>
            <a:picLocks noGrp="1" noChangeAspect="1"/>
          </p:cNvPicPr>
          <p:nvPr>
            <p:ph idx="1"/>
          </p:nvPr>
        </p:nvPicPr>
        <p:blipFill>
          <a:blip r:embed="rId3"/>
          <a:stretch>
            <a:fillRect/>
          </a:stretch>
        </p:blipFill>
        <p:spPr>
          <a:xfrm>
            <a:off x="382473" y="869795"/>
            <a:ext cx="11470426" cy="4371278"/>
          </a:xfrm>
        </p:spPr>
      </p:pic>
    </p:spTree>
    <p:extLst>
      <p:ext uri="{BB962C8B-B14F-4D97-AF65-F5344CB8AC3E}">
        <p14:creationId xmlns:p14="http://schemas.microsoft.com/office/powerpoint/2010/main" val="4357820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E2AFE35-0E36-CD4B-BB92-6608B1CA304C}"/>
              </a:ext>
            </a:extLst>
          </p:cNvPr>
          <p:cNvPicPr>
            <a:picLocks noGrp="1" noChangeAspect="1"/>
          </p:cNvPicPr>
          <p:nvPr>
            <p:ph idx="1"/>
          </p:nvPr>
        </p:nvPicPr>
        <p:blipFill>
          <a:blip r:embed="rId3"/>
          <a:stretch>
            <a:fillRect/>
          </a:stretch>
        </p:blipFill>
        <p:spPr>
          <a:xfrm>
            <a:off x="2092189" y="1436915"/>
            <a:ext cx="7624762" cy="4410269"/>
          </a:xfrm>
        </p:spPr>
      </p:pic>
      <p:sp>
        <p:nvSpPr>
          <p:cNvPr id="10" name="TextBox 9">
            <a:extLst>
              <a:ext uri="{FF2B5EF4-FFF2-40B4-BE49-F238E27FC236}">
                <a16:creationId xmlns:a16="http://schemas.microsoft.com/office/drawing/2014/main" id="{83FD698E-E072-5A4A-8C7C-3BD099B6B84A}"/>
              </a:ext>
            </a:extLst>
          </p:cNvPr>
          <p:cNvSpPr txBox="1"/>
          <p:nvPr/>
        </p:nvSpPr>
        <p:spPr>
          <a:xfrm>
            <a:off x="1092819" y="501805"/>
            <a:ext cx="9623503" cy="646331"/>
          </a:xfrm>
          <a:prstGeom prst="rect">
            <a:avLst/>
          </a:prstGeom>
          <a:noFill/>
        </p:spPr>
        <p:txBody>
          <a:bodyPr wrap="square" rtlCol="0">
            <a:spAutoFit/>
          </a:bodyPr>
          <a:lstStyle/>
          <a:p>
            <a:pPr algn="ctr"/>
            <a:r>
              <a:rPr lang="ja-JP" altLang="en-US" sz="3600" b="1">
                <a:solidFill>
                  <a:schemeClr val="bg1"/>
                </a:solidFill>
              </a:rPr>
              <a:t>新的问题</a:t>
            </a:r>
            <a:r>
              <a:rPr lang="zh-CN" altLang="en-US" sz="3600" b="1" dirty="0">
                <a:solidFill>
                  <a:schemeClr val="bg1"/>
                </a:solidFill>
              </a:rPr>
              <a:t>：</a:t>
            </a:r>
            <a:r>
              <a:rPr lang="en-US" altLang="zh-CN" sz="3600" b="1" dirty="0">
                <a:solidFill>
                  <a:schemeClr val="bg1"/>
                </a:solidFill>
              </a:rPr>
              <a:t>d5</a:t>
            </a:r>
            <a:r>
              <a:rPr lang="ja-JP" altLang="en-US" sz="3600" b="1">
                <a:solidFill>
                  <a:schemeClr val="bg1"/>
                </a:solidFill>
              </a:rPr>
              <a:t>相关性不大却得到了很高的值</a:t>
            </a:r>
            <a:endParaRPr lang="en-US" sz="3600" b="1" dirty="0">
              <a:solidFill>
                <a:schemeClr val="bg1"/>
              </a:solidFill>
            </a:endParaRPr>
          </a:p>
        </p:txBody>
      </p:sp>
    </p:spTree>
    <p:extLst>
      <p:ext uri="{BB962C8B-B14F-4D97-AF65-F5344CB8AC3E}">
        <p14:creationId xmlns:p14="http://schemas.microsoft.com/office/powerpoint/2010/main" val="36191635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E0A1503-2E05-EE45-AD17-2EAAF136C3BE}"/>
              </a:ext>
            </a:extLst>
          </p:cNvPr>
          <p:cNvPicPr>
            <a:picLocks noGrp="1" noChangeAspect="1"/>
          </p:cNvPicPr>
          <p:nvPr>
            <p:ph idx="1"/>
          </p:nvPr>
        </p:nvPicPr>
        <p:blipFill>
          <a:blip r:embed="rId3"/>
          <a:stretch>
            <a:fillRect/>
          </a:stretch>
        </p:blipFill>
        <p:spPr>
          <a:xfrm>
            <a:off x="1416836" y="815089"/>
            <a:ext cx="9245225" cy="4411695"/>
          </a:xfrm>
        </p:spPr>
      </p:pic>
      <p:sp>
        <p:nvSpPr>
          <p:cNvPr id="14" name="TextBox 13">
            <a:extLst>
              <a:ext uri="{FF2B5EF4-FFF2-40B4-BE49-F238E27FC236}">
                <a16:creationId xmlns:a16="http://schemas.microsoft.com/office/drawing/2014/main" id="{E6D96B51-D382-3F4E-B88C-89626464B9E7}"/>
              </a:ext>
            </a:extLst>
          </p:cNvPr>
          <p:cNvSpPr txBox="1"/>
          <p:nvPr/>
        </p:nvSpPr>
        <p:spPr>
          <a:xfrm>
            <a:off x="1554623" y="5226784"/>
            <a:ext cx="9245224" cy="1631216"/>
          </a:xfrm>
          <a:prstGeom prst="rect">
            <a:avLst/>
          </a:prstGeom>
          <a:noFill/>
        </p:spPr>
        <p:txBody>
          <a:bodyPr wrap="square" rtlCol="0">
            <a:spAutoFit/>
          </a:bodyPr>
          <a:lstStyle/>
          <a:p>
            <a:r>
              <a:rPr lang="en-US" sz="3200" dirty="0"/>
              <a:t>c(w, q) the count of the query term w in the query </a:t>
            </a:r>
          </a:p>
          <a:p>
            <a:r>
              <a:rPr lang="en-US" sz="3200" dirty="0"/>
              <a:t>c(w, d) the count of w in the document </a:t>
            </a:r>
          </a:p>
          <a:p>
            <a:endParaRPr lang="en-US" dirty="0"/>
          </a:p>
          <a:p>
            <a:endParaRPr lang="en-US" dirty="0"/>
          </a:p>
        </p:txBody>
      </p:sp>
      <p:sp>
        <p:nvSpPr>
          <p:cNvPr id="16" name="TextBox 15">
            <a:extLst>
              <a:ext uri="{FF2B5EF4-FFF2-40B4-BE49-F238E27FC236}">
                <a16:creationId xmlns:a16="http://schemas.microsoft.com/office/drawing/2014/main" id="{2AADC022-DED9-6144-937F-6538F9F411A4}"/>
              </a:ext>
            </a:extLst>
          </p:cNvPr>
          <p:cNvSpPr txBox="1"/>
          <p:nvPr/>
        </p:nvSpPr>
        <p:spPr>
          <a:xfrm>
            <a:off x="3908121" y="100208"/>
            <a:ext cx="3479671" cy="861774"/>
          </a:xfrm>
          <a:prstGeom prst="rect">
            <a:avLst/>
          </a:prstGeom>
          <a:noFill/>
        </p:spPr>
        <p:txBody>
          <a:bodyPr wrap="none" rtlCol="0">
            <a:spAutoFit/>
          </a:bodyPr>
          <a:lstStyle/>
          <a:p>
            <a:pPr algn="ctr"/>
            <a:r>
              <a:rPr lang="en-US" sz="3200" b="1" dirty="0">
                <a:solidFill>
                  <a:schemeClr val="bg1"/>
                </a:solidFill>
              </a:rPr>
              <a:t>A ranking function </a:t>
            </a:r>
            <a:endParaRPr lang="en-US" sz="3200" dirty="0">
              <a:solidFill>
                <a:schemeClr val="bg1"/>
              </a:solidFill>
            </a:endParaRPr>
          </a:p>
          <a:p>
            <a:pPr algn="ctr"/>
            <a:endParaRPr lang="en-US" dirty="0"/>
          </a:p>
        </p:txBody>
      </p:sp>
    </p:spTree>
    <p:extLst>
      <p:ext uri="{BB962C8B-B14F-4D97-AF65-F5344CB8AC3E}">
        <p14:creationId xmlns:p14="http://schemas.microsoft.com/office/powerpoint/2010/main" val="34287465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ED81FD-3D4A-3349-BCAA-760FA03DC434}"/>
              </a:ext>
            </a:extLst>
          </p:cNvPr>
          <p:cNvPicPr>
            <a:picLocks noGrp="1" noChangeAspect="1"/>
          </p:cNvPicPr>
          <p:nvPr>
            <p:ph idx="1"/>
          </p:nvPr>
        </p:nvPicPr>
        <p:blipFill>
          <a:blip r:embed="rId3"/>
          <a:stretch>
            <a:fillRect/>
          </a:stretch>
        </p:blipFill>
        <p:spPr>
          <a:xfrm>
            <a:off x="268242" y="1302707"/>
            <a:ext cx="11719165" cy="3820437"/>
          </a:xfrm>
        </p:spPr>
      </p:pic>
    </p:spTree>
    <p:extLst>
      <p:ext uri="{BB962C8B-B14F-4D97-AF65-F5344CB8AC3E}">
        <p14:creationId xmlns:p14="http://schemas.microsoft.com/office/powerpoint/2010/main" val="2857659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208318" y="646771"/>
            <a:ext cx="9905999" cy="3541714"/>
          </a:xfrm>
        </p:spPr>
        <p:txBody>
          <a:bodyPr>
            <a:normAutofit/>
          </a:bodyPr>
          <a:lstStyle/>
          <a:p>
            <a:pPr marL="0" indent="0" algn="ctr">
              <a:buNone/>
            </a:pPr>
            <a:r>
              <a:rPr lang="en-US" sz="4400" b="1" dirty="0"/>
              <a:t>Natural Language Processing</a:t>
            </a:r>
          </a:p>
          <a:p>
            <a:pPr marL="0" indent="0" algn="ctr">
              <a:buNone/>
            </a:pPr>
            <a:r>
              <a:rPr lang="ja-JP" altLang="en-US" sz="4400" b="1"/>
              <a:t>自然语言处理</a:t>
            </a:r>
            <a:endParaRPr lang="en-US" sz="4400" b="1" dirty="0"/>
          </a:p>
        </p:txBody>
      </p:sp>
      <p:pic>
        <p:nvPicPr>
          <p:cNvPr id="5" name="Picture 4">
            <a:extLst>
              <a:ext uri="{FF2B5EF4-FFF2-40B4-BE49-F238E27FC236}">
                <a16:creationId xmlns:a16="http://schemas.microsoft.com/office/drawing/2014/main" id="{97EE556E-7E26-594F-95E6-174E88E143DA}"/>
              </a:ext>
            </a:extLst>
          </p:cNvPr>
          <p:cNvPicPr>
            <a:picLocks noChangeAspect="1"/>
          </p:cNvPicPr>
          <p:nvPr/>
        </p:nvPicPr>
        <p:blipFill>
          <a:blip r:embed="rId2"/>
          <a:stretch>
            <a:fillRect/>
          </a:stretch>
        </p:blipFill>
        <p:spPr>
          <a:xfrm>
            <a:off x="2531326" y="2029635"/>
            <a:ext cx="7159083" cy="4772722"/>
          </a:xfrm>
          <a:prstGeom prst="rect">
            <a:avLst/>
          </a:prstGeom>
        </p:spPr>
      </p:pic>
    </p:spTree>
    <p:extLst>
      <p:ext uri="{BB962C8B-B14F-4D97-AF65-F5344CB8AC3E}">
        <p14:creationId xmlns:p14="http://schemas.microsoft.com/office/powerpoint/2010/main" val="20980173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D10FB0-351F-DA4C-8B94-852830836D78}"/>
              </a:ext>
            </a:extLst>
          </p:cNvPr>
          <p:cNvSpPr>
            <a:spLocks noGrp="1"/>
          </p:cNvSpPr>
          <p:nvPr>
            <p:ph idx="1"/>
          </p:nvPr>
        </p:nvSpPr>
        <p:spPr>
          <a:xfrm>
            <a:off x="1241621" y="2024018"/>
            <a:ext cx="9905999" cy="3541714"/>
          </a:xfrm>
        </p:spPr>
        <p:txBody>
          <a:bodyPr>
            <a:normAutofit/>
          </a:bodyPr>
          <a:lstStyle/>
          <a:p>
            <a:pPr marL="0" indent="0" algn="ctr">
              <a:buNone/>
            </a:pPr>
            <a:r>
              <a:rPr lang="en-US" sz="6000" b="1" dirty="0">
                <a:solidFill>
                  <a:schemeClr val="bg1"/>
                </a:solidFill>
              </a:rPr>
              <a:t>Probabilistic Retrieval Models </a:t>
            </a:r>
          </a:p>
          <a:p>
            <a:endParaRPr lang="en-US" sz="6000" b="1" dirty="0">
              <a:solidFill>
                <a:schemeClr val="bg1"/>
              </a:solidFill>
            </a:endParaRPr>
          </a:p>
        </p:txBody>
      </p:sp>
    </p:spTree>
    <p:extLst>
      <p:ext uri="{BB962C8B-B14F-4D97-AF65-F5344CB8AC3E}">
        <p14:creationId xmlns:p14="http://schemas.microsoft.com/office/powerpoint/2010/main" val="10912584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8BD4965-7191-954C-9B72-FC79811A1C99}"/>
              </a:ext>
            </a:extLst>
          </p:cNvPr>
          <p:cNvPicPr>
            <a:picLocks noGrp="1" noChangeAspect="1"/>
          </p:cNvPicPr>
          <p:nvPr>
            <p:ph idx="1"/>
          </p:nvPr>
        </p:nvPicPr>
        <p:blipFill>
          <a:blip r:embed="rId2"/>
          <a:stretch>
            <a:fillRect/>
          </a:stretch>
        </p:blipFill>
        <p:spPr>
          <a:xfrm>
            <a:off x="1165720" y="237995"/>
            <a:ext cx="9792218" cy="6342345"/>
          </a:xfrm>
        </p:spPr>
      </p:pic>
    </p:spTree>
    <p:extLst>
      <p:ext uri="{BB962C8B-B14F-4D97-AF65-F5344CB8AC3E}">
        <p14:creationId xmlns:p14="http://schemas.microsoft.com/office/powerpoint/2010/main" val="38601050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65A3-9546-804A-A2B1-B4BB890A4E04}"/>
              </a:ext>
            </a:extLst>
          </p:cNvPr>
          <p:cNvSpPr>
            <a:spLocks noGrp="1"/>
          </p:cNvSpPr>
          <p:nvPr>
            <p:ph type="title"/>
          </p:nvPr>
        </p:nvSpPr>
        <p:spPr>
          <a:xfrm>
            <a:off x="1065213" y="2256818"/>
            <a:ext cx="9905998" cy="1478570"/>
          </a:xfrm>
        </p:spPr>
        <p:txBody>
          <a:bodyPr>
            <a:noAutofit/>
          </a:bodyPr>
          <a:lstStyle/>
          <a:p>
            <a:pPr algn="ctr"/>
            <a:r>
              <a:rPr lang="en-US" sz="5400" b="1" dirty="0">
                <a:solidFill>
                  <a:schemeClr val="bg1"/>
                </a:solidFill>
              </a:rPr>
              <a:t>Data mining </a:t>
            </a:r>
            <a:br>
              <a:rPr lang="en-US" sz="5400" b="1" dirty="0">
                <a:solidFill>
                  <a:schemeClr val="bg1"/>
                </a:solidFill>
              </a:rPr>
            </a:br>
            <a:br>
              <a:rPr lang="en-US" sz="5400" b="1" dirty="0">
                <a:solidFill>
                  <a:schemeClr val="bg1"/>
                </a:solidFill>
              </a:rPr>
            </a:br>
            <a:r>
              <a:rPr lang="ja-JP" altLang="en-US" sz="5400" b="1">
                <a:solidFill>
                  <a:schemeClr val="bg1"/>
                </a:solidFill>
              </a:rPr>
              <a:t>数据挖掘</a:t>
            </a:r>
            <a:endParaRPr lang="en-US" sz="5400" dirty="0"/>
          </a:p>
        </p:txBody>
      </p:sp>
    </p:spTree>
    <p:extLst>
      <p:ext uri="{BB962C8B-B14F-4D97-AF65-F5344CB8AC3E}">
        <p14:creationId xmlns:p14="http://schemas.microsoft.com/office/powerpoint/2010/main" val="25869826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pPr algn="ctr"/>
            <a:r>
              <a:rPr lang="zh-CN" altLang="en-US" dirty="0">
                <a:solidFill>
                  <a:schemeClr val="bg1"/>
                </a:solidFill>
              </a:rPr>
              <a:t>   </a:t>
            </a:r>
            <a:endParaRPr lang="en-US" sz="5400" b="1" dirty="0">
              <a:solidFill>
                <a:schemeClr val="bg1"/>
              </a:solidFill>
            </a:endParaRP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41412" y="1957387"/>
            <a:ext cx="9905999" cy="3541714"/>
          </a:xfrm>
        </p:spPr>
        <p:txBody>
          <a:bodyPr/>
          <a:lstStyle/>
          <a:p>
            <a:r>
              <a:rPr lang="en-US" sz="5400" b="1" dirty="0">
                <a:solidFill>
                  <a:schemeClr val="bg1"/>
                </a:solidFill>
                <a:effectLst/>
              </a:rPr>
              <a:t>Interdisciplinary subject </a:t>
            </a:r>
          </a:p>
          <a:p>
            <a:r>
              <a:rPr lang="en-US" sz="5400" b="1" dirty="0">
                <a:solidFill>
                  <a:schemeClr val="bg1"/>
                </a:solidFill>
                <a:effectLst/>
              </a:rPr>
              <a:t>Knowledge discovery from data </a:t>
            </a:r>
          </a:p>
          <a:p>
            <a:endParaRPr lang="en-US" dirty="0"/>
          </a:p>
        </p:txBody>
      </p:sp>
    </p:spTree>
    <p:extLst>
      <p:ext uri="{BB962C8B-B14F-4D97-AF65-F5344CB8AC3E}">
        <p14:creationId xmlns:p14="http://schemas.microsoft.com/office/powerpoint/2010/main" val="35967904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359BE-6FBA-084A-8107-617084938038}"/>
              </a:ext>
            </a:extLst>
          </p:cNvPr>
          <p:cNvSpPr>
            <a:spLocks noGrp="1"/>
          </p:cNvSpPr>
          <p:nvPr>
            <p:ph type="title"/>
          </p:nvPr>
        </p:nvSpPr>
        <p:spPr>
          <a:xfrm>
            <a:off x="0" y="2244118"/>
            <a:ext cx="12407900" cy="1478570"/>
          </a:xfrm>
        </p:spPr>
        <p:txBody>
          <a:bodyPr>
            <a:noAutofit/>
          </a:bodyPr>
          <a:lstStyle/>
          <a:p>
            <a:pPr algn="ctr"/>
            <a:r>
              <a:rPr lang="en-US" sz="6000" b="1" dirty="0">
                <a:solidFill>
                  <a:schemeClr val="bg1"/>
                </a:solidFill>
              </a:rPr>
              <a:t>Difference between data mining and</a:t>
            </a:r>
            <a:br>
              <a:rPr lang="en-US" sz="6000" b="1" dirty="0">
                <a:solidFill>
                  <a:schemeClr val="bg1"/>
                </a:solidFill>
              </a:rPr>
            </a:br>
            <a:r>
              <a:rPr lang="en-US" sz="6000" b="1" dirty="0">
                <a:solidFill>
                  <a:schemeClr val="bg1"/>
                </a:solidFill>
              </a:rPr>
              <a:t> information retrieval</a:t>
            </a:r>
          </a:p>
        </p:txBody>
      </p:sp>
    </p:spTree>
    <p:extLst>
      <p:ext uri="{BB962C8B-B14F-4D97-AF65-F5344CB8AC3E}">
        <p14:creationId xmlns:p14="http://schemas.microsoft.com/office/powerpoint/2010/main" val="22782592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86FACB9-2E4B-A046-A4BB-ACF67F66E265}"/>
              </a:ext>
            </a:extLst>
          </p:cNvPr>
          <p:cNvSpPr>
            <a:spLocks noGrp="1"/>
          </p:cNvSpPr>
          <p:nvPr>
            <p:ph idx="1"/>
          </p:nvPr>
        </p:nvSpPr>
        <p:spPr>
          <a:xfrm>
            <a:off x="825500" y="661986"/>
            <a:ext cx="11201400" cy="4481513"/>
          </a:xfrm>
        </p:spPr>
        <p:txBody>
          <a:bodyPr>
            <a:normAutofit fontScale="92500" lnSpcReduction="20000"/>
          </a:bodyPr>
          <a:lstStyle/>
          <a:p>
            <a:pPr marL="0" indent="0">
              <a:buNone/>
            </a:pPr>
            <a:r>
              <a:rPr lang="en-US" sz="3600" b="1" dirty="0">
                <a:solidFill>
                  <a:schemeClr val="bg1"/>
                </a:solidFill>
              </a:rPr>
              <a:t>Information retrieval (IR) is the science of searching for documents or information in documents. Documents can be text or multimedia, and may reside on the Web. The differences between traditional information retrieval and database systems are twofold: Information retrieval assumes that (1) the data under search are unstructured; and (2) the queries are formed mainly by keywords, which do not have complex structures (unlike SQL queries in database systems). </a:t>
            </a:r>
          </a:p>
          <a:p>
            <a:endParaRPr lang="en-US" dirty="0"/>
          </a:p>
        </p:txBody>
      </p:sp>
    </p:spTree>
    <p:extLst>
      <p:ext uri="{BB962C8B-B14F-4D97-AF65-F5344CB8AC3E}">
        <p14:creationId xmlns:p14="http://schemas.microsoft.com/office/powerpoint/2010/main" val="17064513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normAutofit/>
          </a:bodyPr>
          <a:lstStyle/>
          <a:p>
            <a:br>
              <a:rPr lang="en-US" dirty="0"/>
            </a:br>
            <a:endParaRPr lang="en-US" dirty="0">
              <a:solidFill>
                <a:schemeClr val="bg1"/>
              </a:solidFill>
            </a:endParaRP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522411" y="2097088"/>
            <a:ext cx="9525000" cy="3541714"/>
          </a:xfrm>
        </p:spPr>
        <p:txBody>
          <a:bodyPr>
            <a:normAutofit/>
          </a:bodyPr>
          <a:lstStyle/>
          <a:p>
            <a:pPr marL="0" indent="0">
              <a:buNone/>
            </a:pPr>
            <a:r>
              <a:rPr lang="en-US" sz="4400" b="1" dirty="0">
                <a:solidFill>
                  <a:schemeClr val="bg1"/>
                </a:solidFill>
              </a:rPr>
              <a:t>1. Data cleaning (to remove noise and inconsistent data)</a:t>
            </a:r>
            <a:r>
              <a:rPr lang="zh-CN" altLang="en-US" sz="4400" b="1" dirty="0">
                <a:solidFill>
                  <a:schemeClr val="bg1"/>
                </a:solidFill>
              </a:rPr>
              <a:t>（</a:t>
            </a:r>
            <a:r>
              <a:rPr lang="ja-JP" altLang="en-US" sz="4400" b="1">
                <a:solidFill>
                  <a:schemeClr val="bg1"/>
                </a:solidFill>
              </a:rPr>
              <a:t>清理</a:t>
            </a:r>
            <a:r>
              <a:rPr lang="zh-CN" altLang="en-US" sz="4400" b="1" dirty="0">
                <a:solidFill>
                  <a:schemeClr val="bg1"/>
                </a:solidFill>
              </a:rPr>
              <a:t>）</a:t>
            </a:r>
            <a:br>
              <a:rPr lang="en-US" sz="4000" b="1" dirty="0">
                <a:solidFill>
                  <a:schemeClr val="bg1"/>
                </a:solidFill>
              </a:rPr>
            </a:br>
            <a:endParaRPr lang="en-US" sz="4000" b="1" dirty="0">
              <a:solidFill>
                <a:schemeClr val="bg1"/>
              </a:solidFill>
            </a:endParaRPr>
          </a:p>
        </p:txBody>
      </p:sp>
    </p:spTree>
    <p:extLst>
      <p:ext uri="{BB962C8B-B14F-4D97-AF65-F5344CB8AC3E}">
        <p14:creationId xmlns:p14="http://schemas.microsoft.com/office/powerpoint/2010/main" val="40491786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41412" y="450567"/>
            <a:ext cx="9905998" cy="1478570"/>
          </a:xfrm>
        </p:spPr>
        <p:txBody>
          <a:bodyPr>
            <a:normAutofit/>
          </a:bodyPr>
          <a:lstStyle/>
          <a:p>
            <a:br>
              <a:rPr lang="en-US" dirty="0"/>
            </a:br>
            <a:endParaRPr lang="en-US" dirty="0"/>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41412" y="2003781"/>
            <a:ext cx="9905999" cy="3541714"/>
          </a:xfrm>
        </p:spPr>
        <p:txBody>
          <a:bodyPr>
            <a:normAutofit/>
          </a:bodyPr>
          <a:lstStyle/>
          <a:p>
            <a:pPr marL="0" indent="0">
              <a:buNone/>
            </a:pPr>
            <a:r>
              <a:rPr lang="en-US" sz="4400" b="1" dirty="0">
                <a:solidFill>
                  <a:schemeClr val="bg1"/>
                </a:solidFill>
              </a:rPr>
              <a:t>2. Data integration (where multiple data sources may be combined)</a:t>
            </a:r>
            <a:r>
              <a:rPr lang="zh-CN" altLang="en-US" sz="4400" b="1" dirty="0">
                <a:solidFill>
                  <a:schemeClr val="bg1"/>
                </a:solidFill>
              </a:rPr>
              <a:t>（</a:t>
            </a:r>
            <a:r>
              <a:rPr lang="ja-JP" altLang="en-US" sz="4400" b="1">
                <a:solidFill>
                  <a:schemeClr val="bg1"/>
                </a:solidFill>
              </a:rPr>
              <a:t>合并</a:t>
            </a:r>
            <a:r>
              <a:rPr lang="zh-CN" altLang="en-US" sz="4400" b="1" dirty="0">
                <a:solidFill>
                  <a:schemeClr val="bg1"/>
                </a:solidFill>
              </a:rPr>
              <a:t>）</a:t>
            </a:r>
            <a:endParaRPr lang="en-US" sz="4400" b="1" dirty="0">
              <a:solidFill>
                <a:schemeClr val="bg1"/>
              </a:solidFill>
            </a:endParaRPr>
          </a:p>
        </p:txBody>
      </p:sp>
    </p:spTree>
    <p:extLst>
      <p:ext uri="{BB962C8B-B14F-4D97-AF65-F5344CB8AC3E}">
        <p14:creationId xmlns:p14="http://schemas.microsoft.com/office/powerpoint/2010/main" val="36058192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203357" y="1803950"/>
            <a:ext cx="9905999" cy="3541714"/>
          </a:xfrm>
        </p:spPr>
        <p:txBody>
          <a:bodyPr/>
          <a:lstStyle/>
          <a:p>
            <a:pPr marL="0" indent="0">
              <a:buNone/>
            </a:pPr>
            <a:r>
              <a:rPr lang="en-US" altLang="zh-CN" sz="4400" b="1" dirty="0">
                <a:solidFill>
                  <a:schemeClr val="bg1"/>
                </a:solidFill>
              </a:rPr>
              <a:t>3.</a:t>
            </a:r>
            <a:r>
              <a:rPr lang="zh-CN" altLang="en-US" sz="4400" b="1" dirty="0">
                <a:solidFill>
                  <a:schemeClr val="bg1"/>
                </a:solidFill>
              </a:rPr>
              <a:t> </a:t>
            </a:r>
            <a:r>
              <a:rPr lang="en-US" sz="4400" b="1" dirty="0">
                <a:solidFill>
                  <a:schemeClr val="bg1"/>
                </a:solidFill>
              </a:rPr>
              <a:t>Data selection (where data relevant to the analysis task are retrieved from the database) </a:t>
            </a:r>
            <a:r>
              <a:rPr lang="zh-CN" altLang="en-US" sz="4400" b="1" dirty="0">
                <a:solidFill>
                  <a:schemeClr val="bg1"/>
                </a:solidFill>
              </a:rPr>
              <a:t>（</a:t>
            </a:r>
            <a:r>
              <a:rPr lang="ja-JP" altLang="en-US" sz="4400" b="1">
                <a:solidFill>
                  <a:schemeClr val="bg1"/>
                </a:solidFill>
              </a:rPr>
              <a:t>选取</a:t>
            </a:r>
            <a:r>
              <a:rPr lang="zh-CN" altLang="en-US" sz="4400" b="1" dirty="0">
                <a:solidFill>
                  <a:schemeClr val="bg1"/>
                </a:solidFill>
              </a:rPr>
              <a:t>）</a:t>
            </a:r>
            <a:endParaRPr lang="en-US" sz="4400" b="1" dirty="0">
              <a:solidFill>
                <a:schemeClr val="bg1"/>
              </a:solidFill>
            </a:endParaRPr>
          </a:p>
          <a:p>
            <a:endParaRPr lang="en-US" dirty="0"/>
          </a:p>
        </p:txBody>
      </p:sp>
    </p:spTree>
    <p:extLst>
      <p:ext uri="{BB962C8B-B14F-4D97-AF65-F5344CB8AC3E}">
        <p14:creationId xmlns:p14="http://schemas.microsoft.com/office/powerpoint/2010/main" val="24272589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67590" y="1275475"/>
            <a:ext cx="9905999" cy="3541714"/>
          </a:xfrm>
        </p:spPr>
        <p:txBody>
          <a:bodyPr>
            <a:normAutofit fontScale="92500" lnSpcReduction="20000"/>
          </a:bodyPr>
          <a:lstStyle/>
          <a:p>
            <a:pPr marL="0" indent="0">
              <a:buNone/>
            </a:pPr>
            <a:r>
              <a:rPr lang="en-US" altLang="zh-CN" sz="4400" b="1" dirty="0">
                <a:solidFill>
                  <a:schemeClr val="bg1"/>
                </a:solidFill>
              </a:rPr>
              <a:t>4.</a:t>
            </a:r>
            <a:r>
              <a:rPr lang="en-US" sz="4400" b="1" dirty="0">
                <a:solidFill>
                  <a:schemeClr val="bg1"/>
                </a:solidFill>
              </a:rPr>
              <a:t>Data transformation (where data are transformed and consolidated into forms appropriate for mining by performing summary or aggregation operations) </a:t>
            </a:r>
          </a:p>
          <a:p>
            <a:pPr marL="0" indent="0">
              <a:buNone/>
            </a:pPr>
            <a:r>
              <a:rPr lang="zh-CN" altLang="en-US" sz="4400" b="1" dirty="0">
                <a:solidFill>
                  <a:schemeClr val="bg1"/>
                </a:solidFill>
              </a:rPr>
              <a:t>（</a:t>
            </a:r>
            <a:r>
              <a:rPr lang="ja-JP" altLang="en-US" sz="4400" b="1">
                <a:solidFill>
                  <a:schemeClr val="bg1"/>
                </a:solidFill>
              </a:rPr>
              <a:t>转化</a:t>
            </a:r>
            <a:r>
              <a:rPr lang="zh-CN" altLang="en-US" sz="4400" b="1" dirty="0">
                <a:solidFill>
                  <a:schemeClr val="bg1"/>
                </a:solidFill>
              </a:rPr>
              <a:t>）</a:t>
            </a:r>
            <a:endParaRPr lang="en-US" sz="4400" b="1" dirty="0">
              <a:solidFill>
                <a:schemeClr val="bg1"/>
              </a:solidFill>
            </a:endParaRPr>
          </a:p>
          <a:p>
            <a:endParaRPr lang="en-US" dirty="0"/>
          </a:p>
        </p:txBody>
      </p:sp>
    </p:spTree>
    <p:extLst>
      <p:ext uri="{BB962C8B-B14F-4D97-AF65-F5344CB8AC3E}">
        <p14:creationId xmlns:p14="http://schemas.microsoft.com/office/powerpoint/2010/main" val="14471725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1_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{DD6677C2-A9D3-B042-AC44-3311542CDE13}tf10001122</Template>
  <TotalTime>14078</TotalTime>
  <Words>1845</Words>
  <Application>Microsoft Macintosh PowerPoint</Application>
  <PresentationFormat>Widescreen</PresentationFormat>
  <Paragraphs>199</Paragraphs>
  <Slides>178</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178</vt:i4>
      </vt:variant>
    </vt:vector>
  </HeadingPairs>
  <TitlesOfParts>
    <vt:vector size="192" baseType="lpstr">
      <vt:lpstr>等线</vt:lpstr>
      <vt:lpstr>等线 Light</vt:lpstr>
      <vt:lpstr>ＭＳ Ｐゴシック</vt:lpstr>
      <vt:lpstr>宋体</vt:lpstr>
      <vt:lpstr>游ゴシック</vt:lpstr>
      <vt:lpstr>Arial</vt:lpstr>
      <vt:lpstr>Arial Rounded MT Bold</vt:lpstr>
      <vt:lpstr>Calibri</vt:lpstr>
      <vt:lpstr>Calibri Light</vt:lpstr>
      <vt:lpstr>Trebuchet MS</vt:lpstr>
      <vt:lpstr>Tw Cen MT</vt:lpstr>
      <vt:lpstr>Circuit</vt:lpstr>
      <vt:lpstr>1_Circuit</vt:lpstr>
      <vt:lpstr>Office Theme</vt:lpstr>
      <vt:lpstr>PowerPoint Presentation</vt:lpstr>
      <vt:lpstr>作者简介：</vt:lpstr>
      <vt:lpstr>Why?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AND SEARCH A* ALGORITHM</vt:lpstr>
      <vt:lpstr>PowerPoint Presentation</vt:lpstr>
      <vt:lpstr>PowerPoint Presentation</vt:lpstr>
      <vt:lpstr>PowerPoint Presentation</vt:lpstr>
      <vt:lpstr>What is artificial Intelligence  什么是人工智能？</vt:lpstr>
      <vt:lpstr>PowerPoint Presentation</vt:lpstr>
      <vt:lpstr>What is Data Science  什么是数据科学</vt:lpstr>
      <vt:lpstr>PowerPoint Presentation</vt:lpstr>
      <vt:lpstr>Relation between artificial intelligence and data science  人工智能和数据科学的关系</vt:lpstr>
      <vt:lpstr>PowerPoint Presentation</vt:lpstr>
      <vt:lpstr>PowerPoint Presentation</vt:lpstr>
      <vt:lpstr>PowerPoint Presentation</vt:lpstr>
      <vt:lpstr>PowerPoint Presentation</vt:lpstr>
      <vt:lpstr>PowerPoint Presentation</vt:lpstr>
      <vt:lpstr>MACHINE LEARNING  机器学习 </vt:lpstr>
      <vt:lpstr> What is machine learning  什么是机器学习 </vt:lpstr>
      <vt:lpstr>PowerPoint Presentation</vt:lpstr>
      <vt:lpstr>机器学习和人工智能的关系：  机器学习是实现人工智能的方法</vt:lpstr>
      <vt:lpstr>PowerPoint Presentation</vt:lpstr>
      <vt:lpstr>supervised learning 监督学习</vt:lpstr>
      <vt:lpstr>PowerPoint Presentation</vt:lpstr>
      <vt:lpstr>Unsupervised learning 非监督学习</vt:lpstr>
      <vt:lpstr>Machine learning      Python demo </vt:lpstr>
      <vt:lpstr>PowerPoint Presentation</vt:lpstr>
      <vt:lpstr>K-NEAREST NEIGHBORS</vt:lpstr>
      <vt:lpstr>PowerPoint Presentation</vt:lpstr>
      <vt:lpstr>PowerPoint Presentation</vt:lpstr>
      <vt:lpstr>PowerPoint Presentation</vt:lpstr>
      <vt:lpstr>Linear Models  </vt:lpstr>
      <vt:lpstr>PowerPoint Presentation</vt:lpstr>
      <vt:lpstr>Naive Bayes  朴素贝叶斯 </vt:lpstr>
      <vt:lpstr>Bayes' theorem</vt:lpstr>
      <vt:lpstr>PowerPoint Presentation</vt:lpstr>
      <vt:lpstr>PowerPoint Presentation</vt:lpstr>
      <vt:lpstr>PowerPoint Presentation</vt:lpstr>
      <vt:lpstr>What we want</vt:lpstr>
      <vt:lpstr>PowerPoint Presentation</vt:lpstr>
      <vt:lpstr>PowerPoint Presentation</vt:lpstr>
      <vt:lpstr>PowerPoint Presentation</vt:lpstr>
      <vt:lpstr>PowerPoint Presentation</vt:lpstr>
      <vt:lpstr>Decision trees  决策树</vt:lpstr>
      <vt:lpstr>PowerPoint Presentation</vt:lpstr>
      <vt:lpstr>PowerPoint Presentation</vt:lpstr>
      <vt:lpstr>PowerPoint Presentation</vt:lpstr>
      <vt:lpstr>PowerPoint Presentation</vt:lpstr>
      <vt:lpstr>PowerPoint Presentation</vt:lpstr>
      <vt:lpstr>PowerPoint Presentation</vt:lpstr>
      <vt:lpstr>SVM</vt:lpstr>
      <vt:lpstr>Linear support vector machine</vt:lpstr>
      <vt:lpstr>PowerPoint Presentation</vt:lpstr>
      <vt:lpstr>PowerPoint Presentation</vt:lpstr>
      <vt:lpstr>PowerPoint Presentation</vt:lpstr>
      <vt:lpstr>More Python Demo and  Data Visualization  </vt:lpstr>
      <vt:lpstr>Why Python?</vt:lpstr>
      <vt:lpstr>PowerPoint Presentation</vt:lpstr>
      <vt:lpstr>numpy</vt:lpstr>
      <vt:lpstr>PowerPoint Presentation</vt:lpstr>
      <vt:lpstr>pandas</vt:lpstr>
      <vt:lpstr>matplotlib</vt:lpstr>
      <vt:lpstr>Text retrieval   文本检索</vt:lpstr>
      <vt:lpstr>Why</vt:lpstr>
      <vt:lpstr>PowerPoint Presentation</vt:lpstr>
      <vt:lpstr>Bit Vector Representation  </vt:lpstr>
      <vt:lpstr>    出现的问题：d2==d3==d4</vt:lpstr>
      <vt:lpstr>加入关键词出现的频率</vt:lpstr>
      <vt:lpstr> 出现的问题：d2==d3</vt:lpstr>
      <vt:lpstr>加入idf ：（inverse document frequency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mining   数据挖掘</vt:lpstr>
      <vt:lpstr>   </vt:lpstr>
      <vt:lpstr>Difference between data mining and  information retrieval</vt:lpstr>
      <vt:lpstr>PowerPoint Presentation</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Mean</vt:lpstr>
      <vt:lpstr>Median</vt:lpstr>
      <vt:lpstr>Mode </vt:lpstr>
      <vt:lpstr>range</vt:lpstr>
      <vt:lpstr>Variance and standard deviation</vt:lpstr>
      <vt:lpstr>PowerPoint Presentation</vt:lpstr>
      <vt:lpstr>PowerPoint Presentation</vt:lpstr>
      <vt:lpstr>PowerPoint Presentation</vt:lpstr>
      <vt:lpstr>PowerPoint Presentation</vt:lpstr>
      <vt:lpstr>PowerPoint Presentation</vt:lpstr>
      <vt:lpstr>PowerPoint Presentation</vt:lpstr>
      <vt:lpstr>Fill in the missing value manually （手动填充）  </vt:lpstr>
      <vt:lpstr>Use a global constant to fill in the missing value  (加入全局变量) </vt:lpstr>
      <vt:lpstr>Use a measure of central tendency for the attribute (e.g., the mean or median) to fill in the missing value  （平均数或中位数替换）</vt:lpstr>
      <vt:lpstr>Use the most probable value to fill in the missing value  （用可能性最高的替换） </vt:lpstr>
      <vt:lpstr> </vt:lpstr>
      <vt:lpstr> </vt:lpstr>
      <vt:lpstr> </vt:lpstr>
      <vt:lpstr> </vt:lpstr>
      <vt:lpstr> </vt:lpstr>
      <vt:lpstr>Recommender system  推荐系统</vt:lpstr>
      <vt:lpstr>PowerPoint Presentation</vt:lpstr>
      <vt:lpstr>内容过滤：</vt:lpstr>
      <vt:lpstr>协同过滤：</vt:lpstr>
      <vt:lpstr>PowerPoint Presentation</vt:lpstr>
      <vt:lpstr>PowerPoint Presentation</vt:lpstr>
      <vt:lpstr>PowerPoint Presentation</vt:lpstr>
      <vt:lpstr>PowerPoint Presentation</vt:lpstr>
      <vt:lpstr>PowerPoint Presentation</vt:lpstr>
      <vt:lpstr>PowerPoint Presentation</vt:lpstr>
      <vt:lpstr>Reinforcement learning   强化学习</vt:lpstr>
      <vt:lpstr>PowerPoint Presentation</vt:lpstr>
      <vt:lpstr>PowerPoint Presentation</vt:lpstr>
      <vt:lpstr>PowerPoint Presentation</vt:lpstr>
      <vt:lpstr>举例：q learning</vt:lpstr>
      <vt:lpstr>PowerPoint Presentation</vt:lpstr>
      <vt:lpstr>PowerPoint Presentation</vt:lpstr>
      <vt:lpstr>将到达5的行为奖励100</vt:lpstr>
      <vt:lpstr>PowerPoint Presentation</vt:lpstr>
      <vt:lpstr>Create a reward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logistic regression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texts and images are from the following:</vt:lpstr>
      <vt:lpstr> where to find this ppt:  </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Wang, Chongye</dc:creator>
  <cp:lastModifiedBy>Wang, Chongye</cp:lastModifiedBy>
  <cp:revision>195</cp:revision>
  <dcterms:created xsi:type="dcterms:W3CDTF">2018-07-18T01:20:21Z</dcterms:created>
  <dcterms:modified xsi:type="dcterms:W3CDTF">2018-07-31T01:31:49Z</dcterms:modified>
</cp:coreProperties>
</file>